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0" r:id="rId4"/>
    <p:sldId id="262" r:id="rId5"/>
    <p:sldId id="257" r:id="rId6"/>
    <p:sldId id="263" r:id="rId7"/>
    <p:sldId id="258" r:id="rId8"/>
    <p:sldId id="259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7722" autoAdjust="0"/>
    <p:restoredTop sz="94660"/>
  </p:normalViewPr>
  <p:slideViewPr>
    <p:cSldViewPr snapToGrid="0">
      <p:cViewPr>
        <p:scale>
          <a:sx n="50" d="100"/>
          <a:sy n="50" d="100"/>
        </p:scale>
        <p:origin x="341" y="3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217F2A-0AE0-89B6-A2F1-5D21BC1EA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E11AAF-46C3-7CC6-2DD6-807ECD26DD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71144C-49B4-E400-4BA1-8294CD181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7E1D11-BBBE-E682-E4B9-6E01CF54E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B06FD6-345B-B5EE-20A8-E918D265A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8452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F2AD09-B1E9-9796-470B-707A90150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A33FEC4-D061-8457-1964-E35170DF1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4F567D-E4D0-4C9F-9D72-C3FE4167E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EDE997-3ED8-9E44-F914-2321A5B6A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4877AB-BFDE-B275-D98F-3219A3CC5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4356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27179F8-A67B-78BA-E822-D047326EDA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C6BF035-E3AF-6F88-E691-4F58B6C22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7EA7B7-0949-FA02-401A-F927D3BFB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EBB403-A8E3-832C-69D1-5BEF1B530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BDD03D-8ABE-2BBD-0687-D5679F9DB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208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71D5A-6506-E292-7186-BED420D15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F087E6D-B25E-F44E-7FFA-776A998B0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BC96D63-DC0F-C130-E468-F2B123D84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146914-AFCA-095E-4E93-2825D95FC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B4EC490-6A1F-8720-C994-7E04D6031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1413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D441F9-9867-EDED-0565-56BF960C6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3993476-C654-4FED-BEF4-A1C10AEFF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C6D1AA-3D5D-8335-E999-F9743DA18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5B300D-AF2F-D033-223F-C99CC67E7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68A3C0-B965-E45B-5B90-5D17A494D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862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D38BB5-94F4-D1E9-5D14-DA15BE3C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6A1612-F226-81F5-FA46-C503AC52B4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855283F-ED3E-55F1-6A5A-42458E907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3752C58-F2F5-ACFD-ABF2-48A1AFA84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592EBD-4343-149F-D143-C8512484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1DB50E-D526-F8F7-3197-500811C98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598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1700AA-3D92-782F-0195-22ED32BDF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360D88B-B979-5665-677A-30899A6DC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12B6783-7591-DE01-DA14-69D65E35D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1DB5ACA-D5E8-323C-9DD5-5D0BDA5CB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AEAC26B-0081-FC71-C95E-0506B54198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6AD972E-7268-9181-34B5-D12C112E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7729799-7AFE-8263-57DE-F2455D6FB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268DBEB-4904-36D0-65BB-326DEEB25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0388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253BAA-3990-BA1C-7CE0-9CF32F1BD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58BE208-9B63-9A62-423A-CEFB0F6B3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D45A724-FD0E-CAC3-E87D-2358A24E7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CF62E39-7B38-D90F-7C1C-9A886ADCE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6662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BB73699-7934-F83D-4570-87AF0189D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E8FB7A3-D6E2-2909-D62E-63FC8C608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243660-4D2B-86FD-8FC3-1492C9DB2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888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117628-82D7-769E-D26D-B8A8C3E89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DF7D32-5101-4A2E-3B9F-76D04DBC5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08912C9-1F19-C7AF-6345-C98E396E4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E0B2F41-9BED-50AA-7E34-0B5FE9CAA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4B3526-3D7B-11CD-F738-0ABB6B6F4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3A05CF3-5552-A8C8-8E36-3BFE79CF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8341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C43D81-B961-E1CA-BB50-9BAEF225E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21E0EB0-FBBE-B84A-A0AB-061DCF790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6D7FFBF-D74D-C826-396C-FF02C9111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85125E-82BF-BC3E-669F-D8DE43747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90812D5-3C66-9F23-CD50-ED4EDD77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8732B7-A529-46B6-31C2-FAE1109BA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6730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F5BFC06-2434-7B93-AF8F-71936D178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7B4E59-1D60-F15C-6F3A-BF035C96A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C03FB3-7FF3-F06D-37E7-334C3EC95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C86C7-7B5B-44A1-82F5-18F4237C53B1}" type="datetimeFigureOut">
              <a:rPr lang="es-ES" smtClean="0"/>
              <a:t>22/07/2023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FABFCB-2902-EBD2-7862-C551553F8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1C1752-92C5-9D5D-B6E4-5BF2C841B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0B583-9007-4CA0-896E-A66F104E486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144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emvp07/DigiContent-ETHGlobalPari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A8C82228-2E53-B4CE-138E-496530AF8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279" y="553488"/>
            <a:ext cx="5179929" cy="361131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BA0E257-75B8-A72F-3A7F-EE6B31E55151}"/>
              </a:ext>
            </a:extLst>
          </p:cNvPr>
          <p:cNvSpPr txBox="1"/>
          <p:nvPr/>
        </p:nvSpPr>
        <p:spPr>
          <a:xfrm>
            <a:off x="880867" y="1066275"/>
            <a:ext cx="3126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b="1" dirty="0" err="1">
                <a:solidFill>
                  <a:schemeClr val="bg1"/>
                </a:solidFill>
              </a:rPr>
              <a:t>DigiMedia</a:t>
            </a:r>
            <a:endParaRPr lang="es-ES" sz="5400" b="1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5645191-8C62-6032-6024-37ECA0C58F97}"/>
              </a:ext>
            </a:extLst>
          </p:cNvPr>
          <p:cNvSpPr txBox="1"/>
          <p:nvPr/>
        </p:nvSpPr>
        <p:spPr>
          <a:xfrm>
            <a:off x="814143" y="2359143"/>
            <a:ext cx="42912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chemeClr val="bg1"/>
                </a:solidFill>
                <a:effectLst/>
                <a:latin typeface="Roobert"/>
              </a:rPr>
              <a:t>A solution that helps digital media creator to monetize her content specially at the beginning step.</a:t>
            </a:r>
            <a:endParaRPr lang="es-ES" sz="2000" b="1" dirty="0">
              <a:solidFill>
                <a:schemeClr val="bg1"/>
              </a:solidFill>
            </a:endParaRPr>
          </a:p>
        </p:txBody>
      </p:sp>
      <p:pic>
        <p:nvPicPr>
          <p:cNvPr id="12" name="Imagen 11" descr="Icono&#10;&#10;Descripción generada automáticamente">
            <a:extLst>
              <a:ext uri="{FF2B5EF4-FFF2-40B4-BE49-F238E27FC236}">
                <a16:creationId xmlns:a16="http://schemas.microsoft.com/office/drawing/2014/main" id="{10B3B014-C468-CED0-88EF-EF9DAEB5D5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628" y="4597210"/>
            <a:ext cx="505632" cy="505632"/>
          </a:xfrm>
          <a:prstGeom prst="rect">
            <a:avLst/>
          </a:prstGeom>
        </p:spPr>
      </p:pic>
      <p:sp>
        <p:nvSpPr>
          <p:cNvPr id="13" name="Marcador de texto 4">
            <a:extLst>
              <a:ext uri="{FF2B5EF4-FFF2-40B4-BE49-F238E27FC236}">
                <a16:creationId xmlns:a16="http://schemas.microsoft.com/office/drawing/2014/main" id="{F03BFE95-1709-153B-1666-1E6D99DEA398}"/>
              </a:ext>
            </a:extLst>
          </p:cNvPr>
          <p:cNvSpPr txBox="1">
            <a:spLocks/>
          </p:cNvSpPr>
          <p:nvPr/>
        </p:nvSpPr>
        <p:spPr>
          <a:xfrm>
            <a:off x="7322260" y="4597210"/>
            <a:ext cx="1993124" cy="47284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 noProof="0" dirty="0" smtClean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600" kern="1200" noProof="0" dirty="0" smtClean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noProof="0" dirty="0" smtClean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noProof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noProof="0" dirty="0" smtClean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noProof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ctr">
              <a:buNone/>
            </a:pPr>
            <a:r>
              <a:rPr lang="es-ES" sz="2800" dirty="0">
                <a:solidFill>
                  <a:schemeClr val="bg1"/>
                </a:solidFill>
                <a:latin typeface="+mn-lt"/>
                <a:cs typeface="Cascadia Code" panose="020B0609020000020004" pitchFamily="49" charset="0"/>
              </a:rPr>
              <a:t>@simonxpe</a:t>
            </a:r>
            <a:endParaRPr lang="es-ES" sz="2800" b="1" dirty="0">
              <a:solidFill>
                <a:schemeClr val="bg1"/>
              </a:solidFill>
              <a:latin typeface="+mn-lt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045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A8C82228-2E53-B4CE-138E-496530AF8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000" y="2188931"/>
            <a:ext cx="2934328" cy="204573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BA0E257-75B8-A72F-3A7F-EE6B31E55151}"/>
              </a:ext>
            </a:extLst>
          </p:cNvPr>
          <p:cNvSpPr txBox="1"/>
          <p:nvPr/>
        </p:nvSpPr>
        <p:spPr>
          <a:xfrm>
            <a:off x="972274" y="771501"/>
            <a:ext cx="17863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b="1" dirty="0" err="1">
                <a:solidFill>
                  <a:schemeClr val="bg1"/>
                </a:solidFill>
              </a:rPr>
              <a:t>Value</a:t>
            </a:r>
            <a:endParaRPr lang="es-ES" sz="5400" b="1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5645191-8C62-6032-6024-37ECA0C58F97}"/>
              </a:ext>
            </a:extLst>
          </p:cNvPr>
          <p:cNvSpPr txBox="1"/>
          <p:nvPr/>
        </p:nvSpPr>
        <p:spPr>
          <a:xfrm>
            <a:off x="1499943" y="2459504"/>
            <a:ext cx="42912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obert"/>
              </a:rPr>
              <a:t>C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Roobert"/>
              </a:rPr>
              <a:t>ontent creators have a very difficult path when they are starting out. They have to spend many hours of work in the production of their episodes and then they have to wait a long time to be able to monetize their content.</a:t>
            </a:r>
            <a:endParaRPr lang="es-ES" sz="2000" b="1" dirty="0">
              <a:solidFill>
                <a:schemeClr val="bg1"/>
              </a:solidFill>
            </a:endParaRPr>
          </a:p>
        </p:txBody>
      </p:sp>
      <p:pic>
        <p:nvPicPr>
          <p:cNvPr id="2" name="Imagen 1" descr="Torre iluminada en la noche&#10;&#10;Descripción generada automáticamente">
            <a:extLst>
              <a:ext uri="{FF2B5EF4-FFF2-40B4-BE49-F238E27FC236}">
                <a16:creationId xmlns:a16="http://schemas.microsoft.com/office/drawing/2014/main" id="{FB0601EB-C195-B826-A9EE-D82CDA9525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293" y="5106418"/>
            <a:ext cx="2769703" cy="155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249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8F46B8AF-01B6-3CCF-78D9-824452BA886D}"/>
              </a:ext>
            </a:extLst>
          </p:cNvPr>
          <p:cNvGrpSpPr/>
          <p:nvPr/>
        </p:nvGrpSpPr>
        <p:grpSpPr>
          <a:xfrm>
            <a:off x="6162040" y="2099071"/>
            <a:ext cx="4835158" cy="3275409"/>
            <a:chOff x="2249947" y="903552"/>
            <a:chExt cx="7692105" cy="5394009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F573796E-CAB1-0568-0481-9CA030B8B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49947" y="903552"/>
              <a:ext cx="7692105" cy="5394009"/>
            </a:xfrm>
            <a:prstGeom prst="rect">
              <a:avLst/>
            </a:prstGeom>
          </p:spPr>
        </p:pic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2E86C476-BEAF-864F-44E9-78A9110E7E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3372" t="52193" r="19382" b="11502"/>
            <a:stretch/>
          </p:blipFill>
          <p:spPr>
            <a:xfrm>
              <a:off x="5581650" y="3699509"/>
              <a:ext cx="3310889" cy="2249941"/>
            </a:xfrm>
            <a:prstGeom prst="rect">
              <a:avLst/>
            </a:prstGeom>
          </p:spPr>
        </p:pic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BDD6570B-45C1-1005-F96B-53CECC97D95B}"/>
              </a:ext>
            </a:extLst>
          </p:cNvPr>
          <p:cNvSpPr txBox="1"/>
          <p:nvPr/>
        </p:nvSpPr>
        <p:spPr>
          <a:xfrm>
            <a:off x="972274" y="771501"/>
            <a:ext cx="25795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b="1" dirty="0" err="1">
                <a:solidFill>
                  <a:schemeClr val="bg1"/>
                </a:solidFill>
              </a:rPr>
              <a:t>Solution</a:t>
            </a:r>
            <a:endParaRPr lang="es-ES" sz="5400" b="1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4D9F86B-C17D-E39F-7188-0C0A15B27088}"/>
              </a:ext>
            </a:extLst>
          </p:cNvPr>
          <p:cNvSpPr txBox="1"/>
          <p:nvPr/>
        </p:nvSpPr>
        <p:spPr>
          <a:xfrm>
            <a:off x="1499943" y="2459504"/>
            <a:ext cx="42912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obert"/>
              </a:rPr>
              <a:t>Present a tool that allows them to obtain income in a faster way and with a new business model based on the sale of income property.</a:t>
            </a:r>
          </a:p>
          <a:p>
            <a:endParaRPr lang="en-US" sz="2000" dirty="0">
              <a:solidFill>
                <a:schemeClr val="bg1"/>
              </a:solidFill>
              <a:latin typeface="Roobert"/>
            </a:endParaRPr>
          </a:p>
          <a:p>
            <a:r>
              <a:rPr lang="en-US" sz="2000" dirty="0">
                <a:solidFill>
                  <a:schemeClr val="bg1"/>
                </a:solidFill>
                <a:latin typeface="Roobert"/>
              </a:rPr>
              <a:t>In this way they can carry out the sale of a part of the entry rights, from the moment the digital file is available.</a:t>
            </a:r>
            <a:endParaRPr lang="es-ES" sz="2000" b="1" dirty="0">
              <a:solidFill>
                <a:schemeClr val="bg1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5029D76-2CDB-FE3B-2EFC-33B8C8DC5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5127626"/>
            <a:ext cx="2773224" cy="1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8920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DD6570B-45C1-1005-F96B-53CECC97D95B}"/>
              </a:ext>
            </a:extLst>
          </p:cNvPr>
          <p:cNvSpPr txBox="1"/>
          <p:nvPr/>
        </p:nvSpPr>
        <p:spPr>
          <a:xfrm>
            <a:off x="972274" y="771501"/>
            <a:ext cx="3012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b="1" dirty="0" err="1">
                <a:solidFill>
                  <a:schemeClr val="bg1"/>
                </a:solidFill>
              </a:rPr>
              <a:t>Workflow</a:t>
            </a:r>
            <a:endParaRPr lang="es-ES" sz="5400" b="1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4D9F86B-C17D-E39F-7188-0C0A15B27088}"/>
              </a:ext>
            </a:extLst>
          </p:cNvPr>
          <p:cNvSpPr txBox="1"/>
          <p:nvPr/>
        </p:nvSpPr>
        <p:spPr>
          <a:xfrm>
            <a:off x="8422969" y="-2492375"/>
            <a:ext cx="42912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obert"/>
              </a:rPr>
              <a:t>Present a tool that allows them to obtain income in a faster way and with a new business model based on the sale of income property.</a:t>
            </a:r>
            <a:endParaRPr lang="es-ES" sz="2000" b="1" dirty="0">
              <a:solidFill>
                <a:schemeClr val="bg1"/>
              </a:solidFill>
            </a:endParaRP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8DA92C00-A600-7C26-5057-2F791FD369EC}"/>
              </a:ext>
            </a:extLst>
          </p:cNvPr>
          <p:cNvSpPr/>
          <p:nvPr/>
        </p:nvSpPr>
        <p:spPr>
          <a:xfrm>
            <a:off x="9631393" y="1065407"/>
            <a:ext cx="1844914" cy="191125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B80C5D1-A1D7-A794-7373-C57CA07B5A09}"/>
              </a:ext>
            </a:extLst>
          </p:cNvPr>
          <p:cNvSpPr/>
          <p:nvPr/>
        </p:nvSpPr>
        <p:spPr>
          <a:xfrm>
            <a:off x="4405912" y="2818666"/>
            <a:ext cx="1720505" cy="197024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3A233175-07B1-355B-FC4E-8C5EB0F2132A}"/>
              </a:ext>
            </a:extLst>
          </p:cNvPr>
          <p:cNvSpPr/>
          <p:nvPr/>
        </p:nvSpPr>
        <p:spPr>
          <a:xfrm>
            <a:off x="5687618" y="9966151"/>
            <a:ext cx="3557139" cy="103741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F6FCB05F-D131-64AC-CB0B-FBF1B674FDB4}"/>
              </a:ext>
            </a:extLst>
          </p:cNvPr>
          <p:cNvSpPr/>
          <p:nvPr/>
        </p:nvSpPr>
        <p:spPr>
          <a:xfrm>
            <a:off x="286546" y="2766471"/>
            <a:ext cx="1886414" cy="198011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8220623-50CC-DFB5-24E9-CA0A27468BB8}"/>
              </a:ext>
            </a:extLst>
          </p:cNvPr>
          <p:cNvSpPr/>
          <p:nvPr/>
        </p:nvSpPr>
        <p:spPr>
          <a:xfrm>
            <a:off x="6524597" y="2761434"/>
            <a:ext cx="1779919" cy="202747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FF38E0F-76F1-4D59-D713-D23249EC767F}"/>
              </a:ext>
            </a:extLst>
          </p:cNvPr>
          <p:cNvSpPr txBox="1"/>
          <p:nvPr/>
        </p:nvSpPr>
        <p:spPr>
          <a:xfrm>
            <a:off x="593177" y="9236107"/>
            <a:ext cx="3468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Banco País Origen</a:t>
            </a:r>
            <a:endParaRPr lang="es-ES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BEDC7F9-7FC1-8E0D-17EB-AD87F80E7999}"/>
              </a:ext>
            </a:extLst>
          </p:cNvPr>
          <p:cNvSpPr txBox="1"/>
          <p:nvPr/>
        </p:nvSpPr>
        <p:spPr>
          <a:xfrm>
            <a:off x="5885124" y="9236107"/>
            <a:ext cx="2297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Banco País Destino</a:t>
            </a:r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CAC65FA-33EF-2FA0-7211-82B0EF1C8009}"/>
              </a:ext>
            </a:extLst>
          </p:cNvPr>
          <p:cNvSpPr txBox="1"/>
          <p:nvPr/>
        </p:nvSpPr>
        <p:spPr>
          <a:xfrm>
            <a:off x="6117481" y="10324174"/>
            <a:ext cx="2586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Score crediticio - Destino</a:t>
            </a:r>
            <a:endParaRPr lang="es-ES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90667B7-A01C-0582-AD20-27A10DB41260}"/>
              </a:ext>
            </a:extLst>
          </p:cNvPr>
          <p:cNvSpPr txBox="1"/>
          <p:nvPr/>
        </p:nvSpPr>
        <p:spPr>
          <a:xfrm>
            <a:off x="381500" y="2928784"/>
            <a:ext cx="172280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 </a:t>
            </a:r>
            <a:r>
              <a:rPr lang="es-PE" sz="1300" dirty="0" err="1"/>
              <a:t>upload</a:t>
            </a:r>
            <a:r>
              <a:rPr lang="es-PE" sz="1300" dirty="0"/>
              <a:t> </a:t>
            </a:r>
            <a:r>
              <a:rPr lang="es-PE" sz="1300" dirty="0" err="1"/>
              <a:t>their</a:t>
            </a:r>
            <a:r>
              <a:rPr lang="es-PE" sz="1300" dirty="0"/>
              <a:t> </a:t>
            </a:r>
            <a:r>
              <a:rPr lang="es-PE" sz="1300" dirty="0" err="1"/>
              <a:t>archieve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a </a:t>
            </a:r>
            <a:r>
              <a:rPr lang="es-PE" sz="1300" dirty="0" err="1"/>
              <a:t>descentralized</a:t>
            </a:r>
            <a:r>
              <a:rPr lang="es-PE" sz="1300" dirty="0"/>
              <a:t> </a:t>
            </a:r>
            <a:r>
              <a:rPr lang="es-PE" sz="1300" dirty="0" err="1"/>
              <a:t>storage</a:t>
            </a:r>
            <a:r>
              <a:rPr lang="es-PE" sz="1300" dirty="0"/>
              <a:t>.</a:t>
            </a:r>
          </a:p>
          <a:p>
            <a:endParaRPr lang="es-PE" sz="1300" dirty="0"/>
          </a:p>
          <a:p>
            <a:r>
              <a:rPr lang="es-PE" sz="1300" dirty="0"/>
              <a:t>And </a:t>
            </a:r>
            <a:r>
              <a:rPr lang="es-PE" sz="1300" dirty="0" err="1"/>
              <a:t>recieve</a:t>
            </a:r>
            <a:r>
              <a:rPr lang="es-PE" sz="1300" dirty="0"/>
              <a:t> digital </a:t>
            </a:r>
            <a:r>
              <a:rPr lang="es-PE" sz="1300" dirty="0" err="1"/>
              <a:t>elements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validate</a:t>
            </a:r>
            <a:r>
              <a:rPr lang="es-PE" sz="1300" dirty="0"/>
              <a:t> </a:t>
            </a:r>
            <a:r>
              <a:rPr lang="es-PE" sz="1300" dirty="0" err="1"/>
              <a:t>their</a:t>
            </a:r>
            <a:r>
              <a:rPr lang="es-PE" sz="1300" dirty="0"/>
              <a:t> </a:t>
            </a:r>
            <a:r>
              <a:rPr lang="es-PE" sz="1300" dirty="0" err="1"/>
              <a:t>content</a:t>
            </a:r>
            <a:endParaRPr lang="es-ES" sz="130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B4CBE8D-EADB-E9C4-70E0-FEF5F61AA3F4}"/>
              </a:ext>
            </a:extLst>
          </p:cNvPr>
          <p:cNvSpPr txBox="1"/>
          <p:nvPr/>
        </p:nvSpPr>
        <p:spPr>
          <a:xfrm>
            <a:off x="10024719" y="8538157"/>
            <a:ext cx="14504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Acceso a productos financieros con ventajas heredadas</a:t>
            </a:r>
            <a:endParaRPr lang="es-ES" dirty="0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958DB322-EF62-0A3D-7D88-C2D5F4A9CC6E}"/>
              </a:ext>
            </a:extLst>
          </p:cNvPr>
          <p:cNvSpPr/>
          <p:nvPr/>
        </p:nvSpPr>
        <p:spPr>
          <a:xfrm>
            <a:off x="9631393" y="4369961"/>
            <a:ext cx="1826945" cy="197024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DCBE1FC-3994-2537-8DB7-89AF6B4A64EB}"/>
              </a:ext>
            </a:extLst>
          </p:cNvPr>
          <p:cNvSpPr txBox="1"/>
          <p:nvPr/>
        </p:nvSpPr>
        <p:spPr>
          <a:xfrm>
            <a:off x="1131754" y="10276211"/>
            <a:ext cx="2586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Score crediticio - Origen</a:t>
            </a:r>
            <a:endParaRPr lang="es-ES" dirty="0"/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A793C75A-2E45-1F74-4767-A68FE61F5311}"/>
              </a:ext>
            </a:extLst>
          </p:cNvPr>
          <p:cNvSpPr/>
          <p:nvPr/>
        </p:nvSpPr>
        <p:spPr>
          <a:xfrm rot="2123072">
            <a:off x="8946999" y="4013211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CCCD8024-BEA0-C64F-5459-85B467F9688E}"/>
              </a:ext>
            </a:extLst>
          </p:cNvPr>
          <p:cNvSpPr/>
          <p:nvPr/>
        </p:nvSpPr>
        <p:spPr>
          <a:xfrm>
            <a:off x="4720805" y="9899778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5CF9E235-7A1E-4173-8310-9C06B8E29305}"/>
              </a:ext>
            </a:extLst>
          </p:cNvPr>
          <p:cNvSpPr/>
          <p:nvPr/>
        </p:nvSpPr>
        <p:spPr>
          <a:xfrm rot="18592420">
            <a:off x="8928085" y="3020488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482EA658-078B-A354-1C45-AF5FEB62676F}"/>
              </a:ext>
            </a:extLst>
          </p:cNvPr>
          <p:cNvSpPr/>
          <p:nvPr/>
        </p:nvSpPr>
        <p:spPr>
          <a:xfrm>
            <a:off x="1923728" y="2117790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C2387EB8-30A6-D28F-23D6-85F398E31197}"/>
              </a:ext>
            </a:extLst>
          </p:cNvPr>
          <p:cNvGrpSpPr/>
          <p:nvPr/>
        </p:nvGrpSpPr>
        <p:grpSpPr>
          <a:xfrm>
            <a:off x="947773" y="1957476"/>
            <a:ext cx="545485" cy="584775"/>
            <a:chOff x="1995488" y="794148"/>
            <a:chExt cx="545485" cy="584775"/>
          </a:xfrm>
        </p:grpSpPr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A3C663EB-F052-18D3-74E6-0F7FF4659270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08E82F20-9892-6CF0-787A-449D34E031D9}"/>
                </a:ext>
              </a:extLst>
            </p:cNvPr>
            <p:cNvSpPr txBox="1"/>
            <p:nvPr/>
          </p:nvSpPr>
          <p:spPr>
            <a:xfrm>
              <a:off x="2076257" y="794148"/>
              <a:ext cx="4424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/>
                <a:t>1</a:t>
              </a:r>
              <a:endParaRPr lang="es-ES" sz="3200" dirty="0"/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F2109EAC-8DA1-AD33-075C-CDBA828390E7}"/>
              </a:ext>
            </a:extLst>
          </p:cNvPr>
          <p:cNvGrpSpPr/>
          <p:nvPr/>
        </p:nvGrpSpPr>
        <p:grpSpPr>
          <a:xfrm>
            <a:off x="2980326" y="1977120"/>
            <a:ext cx="545485" cy="584775"/>
            <a:chOff x="1995488" y="794148"/>
            <a:chExt cx="545485" cy="584775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212DE13B-5E63-0E3A-41D0-0CF505478B7B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1B291690-C4BC-14C9-46A2-B3A108C5E2AC}"/>
                </a:ext>
              </a:extLst>
            </p:cNvPr>
            <p:cNvSpPr txBox="1"/>
            <p:nvPr/>
          </p:nvSpPr>
          <p:spPr>
            <a:xfrm>
              <a:off x="2076257" y="794148"/>
              <a:ext cx="4424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/>
                <a:t>2</a:t>
              </a:r>
              <a:endParaRPr lang="es-ES" sz="3200" dirty="0"/>
            </a:p>
          </p:txBody>
        </p: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DB4CF1DD-7132-9579-289A-71EDEF99F8DB}"/>
              </a:ext>
            </a:extLst>
          </p:cNvPr>
          <p:cNvGrpSpPr/>
          <p:nvPr/>
        </p:nvGrpSpPr>
        <p:grpSpPr>
          <a:xfrm>
            <a:off x="4970845" y="1965102"/>
            <a:ext cx="545485" cy="584775"/>
            <a:chOff x="1995488" y="794148"/>
            <a:chExt cx="545485" cy="584775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35E1A74A-D05A-8C80-A288-721F12CA482F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F8B95EF2-92B2-D80B-0C92-318F17C82477}"/>
                </a:ext>
              </a:extLst>
            </p:cNvPr>
            <p:cNvSpPr txBox="1"/>
            <p:nvPr/>
          </p:nvSpPr>
          <p:spPr>
            <a:xfrm>
              <a:off x="2076257" y="794148"/>
              <a:ext cx="4424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/>
                <a:t>3</a:t>
              </a:r>
              <a:endParaRPr lang="es-ES" sz="3200" dirty="0"/>
            </a:p>
          </p:txBody>
        </p:sp>
      </p:grpSp>
      <p:grpSp>
        <p:nvGrpSpPr>
          <p:cNvPr id="32" name="Grupo 31">
            <a:extLst>
              <a:ext uri="{FF2B5EF4-FFF2-40B4-BE49-F238E27FC236}">
                <a16:creationId xmlns:a16="http://schemas.microsoft.com/office/drawing/2014/main" id="{B4A74998-48B3-E2C3-90EE-E707C57963FD}"/>
              </a:ext>
            </a:extLst>
          </p:cNvPr>
          <p:cNvGrpSpPr/>
          <p:nvPr/>
        </p:nvGrpSpPr>
        <p:grpSpPr>
          <a:xfrm>
            <a:off x="7117673" y="1957475"/>
            <a:ext cx="545485" cy="584775"/>
            <a:chOff x="1995488" y="794148"/>
            <a:chExt cx="545485" cy="584775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C6A31991-BD69-9F1A-C97A-1768ED334A72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3E26D8D5-6290-42B9-2F1C-F247301E0E2C}"/>
                </a:ext>
              </a:extLst>
            </p:cNvPr>
            <p:cNvSpPr txBox="1"/>
            <p:nvPr/>
          </p:nvSpPr>
          <p:spPr>
            <a:xfrm>
              <a:off x="2076257" y="794148"/>
              <a:ext cx="4424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/>
                <a:t>4</a:t>
              </a:r>
              <a:endParaRPr lang="es-ES" sz="3200" dirty="0"/>
            </a:p>
          </p:txBody>
        </p:sp>
      </p:grp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FDF50800-39A5-827E-1043-F23C209006E9}"/>
              </a:ext>
            </a:extLst>
          </p:cNvPr>
          <p:cNvSpPr/>
          <p:nvPr/>
        </p:nvSpPr>
        <p:spPr>
          <a:xfrm>
            <a:off x="2394858" y="2761434"/>
            <a:ext cx="1720504" cy="202747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906183EC-FD9C-471E-D7DD-0A8A35C3C471}"/>
              </a:ext>
            </a:extLst>
          </p:cNvPr>
          <p:cNvSpPr txBox="1"/>
          <p:nvPr/>
        </p:nvSpPr>
        <p:spPr>
          <a:xfrm>
            <a:off x="2520753" y="2976664"/>
            <a:ext cx="148026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 </a:t>
            </a:r>
            <a:r>
              <a:rPr lang="es-PE" sz="1300" dirty="0" err="1"/>
              <a:t>create</a:t>
            </a:r>
            <a:r>
              <a:rPr lang="es-PE" sz="1300" dirty="0"/>
              <a:t> a token </a:t>
            </a:r>
            <a:r>
              <a:rPr lang="es-PE" sz="1300" dirty="0" err="1"/>
              <a:t>that</a:t>
            </a:r>
            <a:r>
              <a:rPr lang="es-PE" sz="1300" dirty="0"/>
              <a:t> </a:t>
            </a:r>
            <a:r>
              <a:rPr lang="es-PE" sz="1300" dirty="0" err="1"/>
              <a:t>represents</a:t>
            </a:r>
            <a:r>
              <a:rPr lang="es-PE" sz="1300" dirty="0"/>
              <a:t> a </a:t>
            </a:r>
            <a:r>
              <a:rPr lang="es-PE" sz="1300" dirty="0" err="1"/>
              <a:t>rewards</a:t>
            </a:r>
            <a:r>
              <a:rPr lang="es-PE" sz="1300" dirty="0"/>
              <a:t> Token </a:t>
            </a:r>
            <a:r>
              <a:rPr lang="es-PE" sz="1300" dirty="0" err="1"/>
              <a:t>Property</a:t>
            </a:r>
            <a:r>
              <a:rPr lang="es-PE" sz="1300" dirty="0"/>
              <a:t> and </a:t>
            </a:r>
            <a:r>
              <a:rPr lang="es-PE" sz="1300" dirty="0" err="1"/>
              <a:t>put</a:t>
            </a:r>
            <a:r>
              <a:rPr lang="es-PE" sz="1300" dirty="0"/>
              <a:t> </a:t>
            </a:r>
            <a:r>
              <a:rPr lang="es-PE" sz="1300" dirty="0" err="1"/>
              <a:t>it</a:t>
            </a:r>
            <a:r>
              <a:rPr lang="es-PE" sz="1300" dirty="0"/>
              <a:t> </a:t>
            </a:r>
            <a:r>
              <a:rPr lang="es-PE" sz="1300" dirty="0" err="1"/>
              <a:t>on</a:t>
            </a:r>
            <a:r>
              <a:rPr lang="es-PE" sz="1300" dirty="0"/>
              <a:t> a </a:t>
            </a:r>
            <a:r>
              <a:rPr lang="es-PE" sz="1300" dirty="0" err="1"/>
              <a:t>market</a:t>
            </a:r>
            <a:r>
              <a:rPr lang="es-PE" sz="1300" dirty="0"/>
              <a:t> place.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F58775EA-58AF-FEC5-C919-8CAEAE7A1454}"/>
              </a:ext>
            </a:extLst>
          </p:cNvPr>
          <p:cNvSpPr txBox="1"/>
          <p:nvPr/>
        </p:nvSpPr>
        <p:spPr>
          <a:xfrm>
            <a:off x="4532697" y="3023673"/>
            <a:ext cx="148026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buyer</a:t>
            </a:r>
            <a:r>
              <a:rPr lang="es-PE" sz="1300" dirty="0"/>
              <a:t> </a:t>
            </a:r>
            <a:r>
              <a:rPr lang="es-PE" sz="1300" dirty="0" err="1"/>
              <a:t>make</a:t>
            </a:r>
            <a:r>
              <a:rPr lang="es-PE" sz="1300" dirty="0"/>
              <a:t> </a:t>
            </a:r>
            <a:r>
              <a:rPr lang="es-PE" sz="1300" dirty="0" err="1"/>
              <a:t>aan</a:t>
            </a:r>
            <a:r>
              <a:rPr lang="es-PE" sz="1300" dirty="0"/>
              <a:t> </a:t>
            </a:r>
            <a:r>
              <a:rPr lang="es-PE" sz="1300" dirty="0" err="1"/>
              <a:t>offrer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buy</a:t>
            </a:r>
            <a:r>
              <a:rPr lang="es-PE" sz="1300" dirty="0"/>
              <a:t> </a:t>
            </a:r>
            <a:r>
              <a:rPr lang="es-PE" sz="1300" dirty="0" err="1"/>
              <a:t>this</a:t>
            </a:r>
            <a:r>
              <a:rPr lang="es-PE" sz="1300" dirty="0"/>
              <a:t> token </a:t>
            </a:r>
            <a:r>
              <a:rPr lang="es-PE" sz="1300" dirty="0" err="1"/>
              <a:t>that</a:t>
            </a:r>
            <a:r>
              <a:rPr lang="es-PE" sz="1300" dirty="0"/>
              <a:t> </a:t>
            </a:r>
            <a:r>
              <a:rPr lang="es-PE" sz="1300" dirty="0" err="1"/>
              <a:t>will</a:t>
            </a:r>
            <a:r>
              <a:rPr lang="es-PE" sz="1300" dirty="0"/>
              <a:t> </a:t>
            </a:r>
            <a:r>
              <a:rPr lang="es-PE" sz="1300" dirty="0" err="1"/>
              <a:t>enable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recieve</a:t>
            </a:r>
            <a:r>
              <a:rPr lang="es-PE" sz="1300" dirty="0"/>
              <a:t> a porcentaje </a:t>
            </a:r>
            <a:r>
              <a:rPr lang="es-PE" sz="1300" dirty="0" err="1"/>
              <a:t>of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rewards</a:t>
            </a:r>
            <a:r>
              <a:rPr lang="es-PE" sz="1300" dirty="0"/>
              <a:t> </a:t>
            </a:r>
            <a:r>
              <a:rPr lang="es-PE" sz="1300" dirty="0" err="1"/>
              <a:t>generated</a:t>
            </a:r>
            <a:r>
              <a:rPr lang="es-PE" sz="1300" dirty="0"/>
              <a:t> </a:t>
            </a:r>
            <a:r>
              <a:rPr lang="es-PE" sz="1300" dirty="0" err="1"/>
              <a:t>by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content</a:t>
            </a:r>
            <a:r>
              <a:rPr lang="es-PE" sz="1300" dirty="0"/>
              <a:t> </a:t>
            </a:r>
            <a:r>
              <a:rPr lang="es-PE" sz="1300" dirty="0" err="1"/>
              <a:t>views</a:t>
            </a:r>
            <a:r>
              <a:rPr lang="es-PE" sz="1300" dirty="0"/>
              <a:t>.</a:t>
            </a:r>
            <a:endParaRPr lang="es-ES" sz="1300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9EA6739D-A411-7C7C-8E9A-6708A80BD476}"/>
              </a:ext>
            </a:extLst>
          </p:cNvPr>
          <p:cNvSpPr txBox="1"/>
          <p:nvPr/>
        </p:nvSpPr>
        <p:spPr>
          <a:xfrm>
            <a:off x="6635816" y="2873024"/>
            <a:ext cx="1480265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/>
              <a:t>Once </a:t>
            </a:r>
            <a:r>
              <a:rPr lang="es-PE" sz="1300" dirty="0" err="1"/>
              <a:t>by</a:t>
            </a:r>
            <a:r>
              <a:rPr lang="es-PE" sz="1300" dirty="0"/>
              <a:t> </a:t>
            </a:r>
            <a:r>
              <a:rPr lang="es-PE" sz="1300" dirty="0" err="1"/>
              <a:t>year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number</a:t>
            </a:r>
            <a:r>
              <a:rPr lang="es-PE" sz="1300" dirty="0"/>
              <a:t> </a:t>
            </a:r>
            <a:r>
              <a:rPr lang="es-PE" sz="1300" dirty="0" err="1"/>
              <a:t>of</a:t>
            </a:r>
            <a:r>
              <a:rPr lang="es-PE" sz="1300" dirty="0"/>
              <a:t> </a:t>
            </a:r>
            <a:r>
              <a:rPr lang="es-PE" sz="1300" dirty="0" err="1"/>
              <a:t>views</a:t>
            </a:r>
            <a:r>
              <a:rPr lang="es-PE" sz="1300" dirty="0"/>
              <a:t> </a:t>
            </a:r>
            <a:r>
              <a:rPr lang="es-PE" sz="1300" dirty="0" err="1"/>
              <a:t>there</a:t>
            </a:r>
            <a:r>
              <a:rPr lang="es-PE" sz="1300" dirty="0"/>
              <a:t> are </a:t>
            </a:r>
            <a:r>
              <a:rPr lang="es-PE" sz="1300" dirty="0" err="1"/>
              <a:t>stored</a:t>
            </a:r>
            <a:r>
              <a:rPr lang="es-PE" sz="1300" dirty="0"/>
              <a:t> </a:t>
            </a:r>
            <a:r>
              <a:rPr lang="es-PE" sz="1300" dirty="0" err="1"/>
              <a:t>on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main</a:t>
            </a:r>
            <a:r>
              <a:rPr lang="es-PE" sz="1300" dirty="0"/>
              <a:t> SC and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rewards</a:t>
            </a:r>
            <a:r>
              <a:rPr lang="es-PE" sz="1300" dirty="0"/>
              <a:t> </a:t>
            </a:r>
            <a:r>
              <a:rPr lang="es-PE" sz="1300" dirty="0" err="1"/>
              <a:t>recieveds</a:t>
            </a:r>
            <a:r>
              <a:rPr lang="es-PE" sz="1300" dirty="0"/>
              <a:t> </a:t>
            </a:r>
            <a:r>
              <a:rPr lang="es-PE" sz="1300" dirty="0" err="1"/>
              <a:t>there</a:t>
            </a:r>
            <a:r>
              <a:rPr lang="es-PE" sz="1300" dirty="0"/>
              <a:t> are </a:t>
            </a:r>
            <a:r>
              <a:rPr lang="es-PE" sz="1300" dirty="0" err="1"/>
              <a:t>splitted</a:t>
            </a:r>
            <a:r>
              <a:rPr lang="es-PE" sz="1300" dirty="0"/>
              <a:t> </a:t>
            </a:r>
            <a:r>
              <a:rPr lang="es-PE" sz="1300" dirty="0" err="1"/>
              <a:t>beetween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 and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buyer</a:t>
            </a:r>
            <a:endParaRPr lang="es-ES" sz="1300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AC063E8-CDDD-3A86-85F8-1D2A10198710}"/>
              </a:ext>
            </a:extLst>
          </p:cNvPr>
          <p:cNvSpPr txBox="1"/>
          <p:nvPr/>
        </p:nvSpPr>
        <p:spPr>
          <a:xfrm>
            <a:off x="9797142" y="4703349"/>
            <a:ext cx="148026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buyer</a:t>
            </a:r>
            <a:r>
              <a:rPr lang="es-PE" sz="1300" dirty="0"/>
              <a:t> </a:t>
            </a:r>
            <a:r>
              <a:rPr lang="es-PE" sz="1300" dirty="0" err="1"/>
              <a:t>have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possibility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sell</a:t>
            </a:r>
            <a:r>
              <a:rPr lang="es-PE" sz="1300" dirty="0"/>
              <a:t> </a:t>
            </a:r>
            <a:r>
              <a:rPr lang="es-PE" sz="1300" dirty="0" err="1"/>
              <a:t>his</a:t>
            </a:r>
            <a:r>
              <a:rPr lang="es-PE" sz="1300" dirty="0"/>
              <a:t> </a:t>
            </a:r>
            <a:r>
              <a:rPr lang="es-PE" sz="1300" dirty="0" err="1"/>
              <a:t>Property</a:t>
            </a:r>
            <a:r>
              <a:rPr lang="es-PE" sz="1300" dirty="0"/>
              <a:t> Token.</a:t>
            </a:r>
          </a:p>
          <a:p>
            <a:r>
              <a:rPr lang="es-PE" sz="1300" dirty="0" err="1"/>
              <a:t>It</a:t>
            </a:r>
            <a:r>
              <a:rPr lang="es-PE" sz="1300" dirty="0"/>
              <a:t> </a:t>
            </a:r>
            <a:r>
              <a:rPr lang="es-PE" sz="1300" dirty="0" err="1"/>
              <a:t>means</a:t>
            </a:r>
            <a:r>
              <a:rPr lang="es-PE" sz="1300" dirty="0"/>
              <a:t> more </a:t>
            </a:r>
            <a:r>
              <a:rPr lang="es-PE" sz="1300" dirty="0" err="1"/>
              <a:t>incomes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him</a:t>
            </a:r>
            <a:r>
              <a:rPr lang="es-PE" sz="1300" dirty="0"/>
              <a:t> and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.</a:t>
            </a:r>
            <a:endParaRPr lang="es-ES" sz="1300" dirty="0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519EC873-C2B9-D657-974C-FD9A2B0C969B}"/>
              </a:ext>
            </a:extLst>
          </p:cNvPr>
          <p:cNvSpPr txBox="1"/>
          <p:nvPr/>
        </p:nvSpPr>
        <p:spPr>
          <a:xfrm>
            <a:off x="9729912" y="1180253"/>
            <a:ext cx="164928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 and </a:t>
            </a:r>
            <a:r>
              <a:rPr lang="es-PE" sz="1300" dirty="0" err="1"/>
              <a:t>buyer</a:t>
            </a:r>
            <a:r>
              <a:rPr lang="es-PE" sz="1300" dirty="0"/>
              <a:t> </a:t>
            </a:r>
            <a:r>
              <a:rPr lang="es-PE" sz="1300" dirty="0" err="1"/>
              <a:t>have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posibility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send</a:t>
            </a:r>
            <a:r>
              <a:rPr lang="es-PE" sz="1300" dirty="0"/>
              <a:t> </a:t>
            </a:r>
            <a:r>
              <a:rPr lang="es-PE" sz="1300" dirty="0" err="1"/>
              <a:t>their</a:t>
            </a:r>
            <a:r>
              <a:rPr lang="es-PE" sz="1300" dirty="0"/>
              <a:t> tokens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anoter</a:t>
            </a:r>
            <a:r>
              <a:rPr lang="es-PE" sz="1300" dirty="0"/>
              <a:t> </a:t>
            </a:r>
            <a:r>
              <a:rPr lang="es-PE" sz="1300" dirty="0" err="1"/>
              <a:t>without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use </a:t>
            </a:r>
            <a:r>
              <a:rPr lang="es-PE" sz="1300" dirty="0" err="1"/>
              <a:t>exchanges</a:t>
            </a:r>
            <a:r>
              <a:rPr lang="es-PE" sz="1300" dirty="0"/>
              <a:t> </a:t>
            </a:r>
            <a:r>
              <a:rPr lang="es-PE" sz="1300" dirty="0" err="1"/>
              <a:t>or</a:t>
            </a:r>
            <a:r>
              <a:rPr lang="es-PE" sz="1300" dirty="0"/>
              <a:t> </a:t>
            </a:r>
            <a:r>
              <a:rPr lang="es-PE" sz="1300" dirty="0" err="1"/>
              <a:t>unsecured</a:t>
            </a:r>
            <a:r>
              <a:rPr lang="es-PE" sz="1300" dirty="0"/>
              <a:t> </a:t>
            </a:r>
            <a:r>
              <a:rPr lang="es-PE" sz="1300" dirty="0" err="1"/>
              <a:t>platforms</a:t>
            </a:r>
            <a:endParaRPr lang="es-ES" sz="1300" dirty="0"/>
          </a:p>
        </p:txBody>
      </p:sp>
      <p:grpSp>
        <p:nvGrpSpPr>
          <p:cNvPr id="41" name="Grupo 40">
            <a:extLst>
              <a:ext uri="{FF2B5EF4-FFF2-40B4-BE49-F238E27FC236}">
                <a16:creationId xmlns:a16="http://schemas.microsoft.com/office/drawing/2014/main" id="{CF64E960-85F2-A750-79FF-7B697EF7694D}"/>
              </a:ext>
            </a:extLst>
          </p:cNvPr>
          <p:cNvGrpSpPr/>
          <p:nvPr/>
        </p:nvGrpSpPr>
        <p:grpSpPr>
          <a:xfrm>
            <a:off x="10197303" y="3371608"/>
            <a:ext cx="742590" cy="603408"/>
            <a:chOff x="1995488" y="775515"/>
            <a:chExt cx="742590" cy="603408"/>
          </a:xfrm>
        </p:grpSpPr>
        <p:sp>
          <p:nvSpPr>
            <p:cNvPr id="42" name="Elipse 41">
              <a:extLst>
                <a:ext uri="{FF2B5EF4-FFF2-40B4-BE49-F238E27FC236}">
                  <a16:creationId xmlns:a16="http://schemas.microsoft.com/office/drawing/2014/main" id="{D469DDFA-99CB-8D8C-6570-28E82491F84A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3" name="CuadroTexto 42">
              <a:extLst>
                <a:ext uri="{FF2B5EF4-FFF2-40B4-BE49-F238E27FC236}">
                  <a16:creationId xmlns:a16="http://schemas.microsoft.com/office/drawing/2014/main" id="{2FE391A1-DEA7-A3CB-CCB8-B577C74EAF46}"/>
                </a:ext>
              </a:extLst>
            </p:cNvPr>
            <p:cNvSpPr txBox="1"/>
            <p:nvPr/>
          </p:nvSpPr>
          <p:spPr>
            <a:xfrm>
              <a:off x="1995488" y="775515"/>
              <a:ext cx="7425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 err="1"/>
                <a:t>or</a:t>
              </a:r>
              <a:endParaRPr lang="es-ES" sz="3200" dirty="0"/>
            </a:p>
          </p:txBody>
        </p:sp>
      </p:grpSp>
      <p:sp>
        <p:nvSpPr>
          <p:cNvPr id="44" name="Flecha: a la derecha 43">
            <a:extLst>
              <a:ext uri="{FF2B5EF4-FFF2-40B4-BE49-F238E27FC236}">
                <a16:creationId xmlns:a16="http://schemas.microsoft.com/office/drawing/2014/main" id="{A1B02A6D-6A7C-D2F5-CDF3-C48F62B24FE1}"/>
              </a:ext>
            </a:extLst>
          </p:cNvPr>
          <p:cNvSpPr/>
          <p:nvPr/>
        </p:nvSpPr>
        <p:spPr>
          <a:xfrm>
            <a:off x="4044496" y="2190113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Flecha: a la derecha 44">
            <a:extLst>
              <a:ext uri="{FF2B5EF4-FFF2-40B4-BE49-F238E27FC236}">
                <a16:creationId xmlns:a16="http://schemas.microsoft.com/office/drawing/2014/main" id="{E239E50F-E919-D893-E70E-8B5A349C904A}"/>
              </a:ext>
            </a:extLst>
          </p:cNvPr>
          <p:cNvSpPr/>
          <p:nvPr/>
        </p:nvSpPr>
        <p:spPr>
          <a:xfrm>
            <a:off x="6006296" y="2143725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7" name="Picture 2">
            <a:extLst>
              <a:ext uri="{FF2B5EF4-FFF2-40B4-BE49-F238E27FC236}">
                <a16:creationId xmlns:a16="http://schemas.microsoft.com/office/drawing/2014/main" id="{8CACB04D-990E-8E8A-47F2-EC5B77A11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1" y="4994948"/>
            <a:ext cx="3071149" cy="1721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538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49CEB5F-5397-5969-2B26-97A1D75E0D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87" t="5734" r="5582" b="5301"/>
          <a:stretch/>
        </p:blipFill>
        <p:spPr>
          <a:xfrm>
            <a:off x="4216400" y="2250110"/>
            <a:ext cx="3942256" cy="2700906"/>
          </a:xfrm>
          <a:prstGeom prst="round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3F3DA212-BCEA-BD9E-9287-CEA9A09E80FD}"/>
              </a:ext>
            </a:extLst>
          </p:cNvPr>
          <p:cNvGrpSpPr/>
          <p:nvPr/>
        </p:nvGrpSpPr>
        <p:grpSpPr>
          <a:xfrm>
            <a:off x="8397239" y="2636060"/>
            <a:ext cx="3506471" cy="1991985"/>
            <a:chOff x="425968" y="633173"/>
            <a:chExt cx="9252283" cy="5385529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84270B42-4ADE-E542-3872-0EB15D6356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80" t="5902" r="2252" b="2311"/>
            <a:stretch/>
          </p:blipFill>
          <p:spPr>
            <a:xfrm>
              <a:off x="425968" y="633173"/>
              <a:ext cx="9252283" cy="5385529"/>
            </a:xfrm>
            <a:prstGeom prst="roundRect">
              <a:avLst/>
            </a:prstGeom>
          </p:spPr>
        </p:pic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6BF35AF3-C652-964F-39C0-AC9ADAB9A3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33" t="43583" r="80206" b="49274"/>
            <a:stretch/>
          </p:blipFill>
          <p:spPr>
            <a:xfrm>
              <a:off x="802341" y="4849907"/>
              <a:ext cx="1432112" cy="419099"/>
            </a:xfrm>
            <a:prstGeom prst="roundRect">
              <a:avLst/>
            </a:prstGeom>
          </p:spPr>
        </p:pic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BFA09FE0-E904-2D29-42DD-549E9738DE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33" t="60581" r="80206" b="32429"/>
            <a:stretch/>
          </p:blipFill>
          <p:spPr>
            <a:xfrm>
              <a:off x="802341" y="3845860"/>
              <a:ext cx="1432112" cy="410135"/>
            </a:xfrm>
            <a:prstGeom prst="roundRect">
              <a:avLst/>
            </a:prstGeom>
          </p:spPr>
        </p:pic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51C0ACF9-4515-1D90-3D35-BB189B4297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33" t="77847" r="80206" b="14552"/>
            <a:stretch/>
          </p:blipFill>
          <p:spPr>
            <a:xfrm>
              <a:off x="802341" y="2805962"/>
              <a:ext cx="1432112" cy="445986"/>
            </a:xfrm>
            <a:prstGeom prst="roundRect">
              <a:avLst/>
            </a:prstGeom>
          </p:spPr>
        </p:pic>
      </p:grpSp>
      <p:pic>
        <p:nvPicPr>
          <p:cNvPr id="12" name="Imagen 11">
            <a:extLst>
              <a:ext uri="{FF2B5EF4-FFF2-40B4-BE49-F238E27FC236}">
                <a16:creationId xmlns:a16="http://schemas.microsoft.com/office/drawing/2014/main" id="{51B3D92A-20ED-3C7C-F6E2-6D6A5EFE0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245" y="2561447"/>
            <a:ext cx="3495035" cy="1715913"/>
          </a:xfrm>
          <a:prstGeom prst="round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2602A71-857D-4588-0EB5-D60635ECB641}"/>
              </a:ext>
            </a:extLst>
          </p:cNvPr>
          <p:cNvSpPr txBox="1"/>
          <p:nvPr/>
        </p:nvSpPr>
        <p:spPr>
          <a:xfrm>
            <a:off x="1610360" y="4428346"/>
            <a:ext cx="2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Upload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content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06142A3-C6A1-A147-25C7-09E32CC96C7D}"/>
              </a:ext>
            </a:extLst>
          </p:cNvPr>
          <p:cNvSpPr txBox="1"/>
          <p:nvPr/>
        </p:nvSpPr>
        <p:spPr>
          <a:xfrm>
            <a:off x="5105400" y="5048106"/>
            <a:ext cx="228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Create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your</a:t>
            </a:r>
            <a:r>
              <a:rPr lang="es-ES" dirty="0">
                <a:solidFill>
                  <a:schemeClr val="bg1"/>
                </a:solidFill>
              </a:rPr>
              <a:t> token </a:t>
            </a:r>
            <a:r>
              <a:rPr lang="es-ES" dirty="0" err="1">
                <a:solidFill>
                  <a:schemeClr val="bg1"/>
                </a:solidFill>
              </a:rPr>
              <a:t>property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DEF934A-FB70-A6B3-3681-A90109E78F03}"/>
              </a:ext>
            </a:extLst>
          </p:cNvPr>
          <p:cNvSpPr txBox="1"/>
          <p:nvPr/>
        </p:nvSpPr>
        <p:spPr>
          <a:xfrm>
            <a:off x="9082626" y="4808582"/>
            <a:ext cx="2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Sell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your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property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5D7228A-F2C6-BFDA-B5BE-4E141BD80C7E}"/>
              </a:ext>
            </a:extLst>
          </p:cNvPr>
          <p:cNvSpPr txBox="1"/>
          <p:nvPr/>
        </p:nvSpPr>
        <p:spPr>
          <a:xfrm>
            <a:off x="972274" y="771501"/>
            <a:ext cx="68586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b="1" dirty="0" err="1">
                <a:solidFill>
                  <a:schemeClr val="bg1"/>
                </a:solidFill>
              </a:rPr>
              <a:t>User</a:t>
            </a:r>
            <a:r>
              <a:rPr lang="es-ES" sz="5400" b="1" dirty="0">
                <a:solidFill>
                  <a:schemeClr val="bg1"/>
                </a:solidFill>
              </a:rPr>
              <a:t> </a:t>
            </a:r>
            <a:r>
              <a:rPr lang="es-ES" sz="5400" b="1" dirty="0" err="1">
                <a:solidFill>
                  <a:schemeClr val="bg1"/>
                </a:solidFill>
              </a:rPr>
              <a:t>experience</a:t>
            </a:r>
            <a:r>
              <a:rPr lang="es-ES" sz="5400" b="1" dirty="0">
                <a:solidFill>
                  <a:schemeClr val="bg1"/>
                </a:solidFill>
              </a:rPr>
              <a:t> (</a:t>
            </a:r>
            <a:r>
              <a:rPr lang="es-ES" sz="5400" b="1" dirty="0" err="1">
                <a:solidFill>
                  <a:schemeClr val="bg1"/>
                </a:solidFill>
              </a:rPr>
              <a:t>draw</a:t>
            </a:r>
            <a:r>
              <a:rPr lang="es-ES" sz="5400" b="1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C0B029D2-1824-EF52-DD1F-9674CEB6FF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3550" y="5303839"/>
            <a:ext cx="2773224" cy="1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012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DD6570B-45C1-1005-F96B-53CECC97D95B}"/>
              </a:ext>
            </a:extLst>
          </p:cNvPr>
          <p:cNvSpPr txBox="1"/>
          <p:nvPr/>
        </p:nvSpPr>
        <p:spPr>
          <a:xfrm>
            <a:off x="972274" y="771501"/>
            <a:ext cx="45360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b="1" dirty="0" err="1">
                <a:solidFill>
                  <a:schemeClr val="bg1"/>
                </a:solidFill>
              </a:rPr>
              <a:t>Stack</a:t>
            </a:r>
            <a:r>
              <a:rPr lang="es-ES" sz="5400" b="1" dirty="0">
                <a:solidFill>
                  <a:schemeClr val="bg1"/>
                </a:solidFill>
              </a:rPr>
              <a:t> </a:t>
            </a:r>
            <a:r>
              <a:rPr lang="es-ES" sz="5400" b="1" dirty="0" err="1">
                <a:solidFill>
                  <a:schemeClr val="bg1"/>
                </a:solidFill>
              </a:rPr>
              <a:t>tech</a:t>
            </a:r>
            <a:r>
              <a:rPr lang="es-ES" sz="5400" b="1" dirty="0">
                <a:solidFill>
                  <a:schemeClr val="bg1"/>
                </a:solidFill>
              </a:rPr>
              <a:t> uses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4D9F86B-C17D-E39F-7188-0C0A15B27088}"/>
              </a:ext>
            </a:extLst>
          </p:cNvPr>
          <p:cNvSpPr txBox="1"/>
          <p:nvPr/>
        </p:nvSpPr>
        <p:spPr>
          <a:xfrm>
            <a:off x="8422969" y="-2492375"/>
            <a:ext cx="42912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obert"/>
              </a:rPr>
              <a:t>Present a tool that allows them to obtain income in a faster way and with a new business model based on the sale of income property.</a:t>
            </a:r>
            <a:endParaRPr lang="es-ES" sz="2000" b="1" dirty="0">
              <a:solidFill>
                <a:schemeClr val="bg1"/>
              </a:solidFill>
            </a:endParaRP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8DA92C00-A600-7C26-5057-2F791FD369EC}"/>
              </a:ext>
            </a:extLst>
          </p:cNvPr>
          <p:cNvSpPr/>
          <p:nvPr/>
        </p:nvSpPr>
        <p:spPr>
          <a:xfrm>
            <a:off x="9631393" y="1065407"/>
            <a:ext cx="1844914" cy="191125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B80C5D1-A1D7-A794-7373-C57CA07B5A09}"/>
              </a:ext>
            </a:extLst>
          </p:cNvPr>
          <p:cNvSpPr/>
          <p:nvPr/>
        </p:nvSpPr>
        <p:spPr>
          <a:xfrm>
            <a:off x="4405912" y="2818666"/>
            <a:ext cx="1720505" cy="197024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3A233175-07B1-355B-FC4E-8C5EB0F2132A}"/>
              </a:ext>
            </a:extLst>
          </p:cNvPr>
          <p:cNvSpPr/>
          <p:nvPr/>
        </p:nvSpPr>
        <p:spPr>
          <a:xfrm>
            <a:off x="5687618" y="9966151"/>
            <a:ext cx="3557139" cy="103741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F6FCB05F-D131-64AC-CB0B-FBF1B674FDB4}"/>
              </a:ext>
            </a:extLst>
          </p:cNvPr>
          <p:cNvSpPr/>
          <p:nvPr/>
        </p:nvSpPr>
        <p:spPr>
          <a:xfrm>
            <a:off x="286546" y="2766471"/>
            <a:ext cx="1886414" cy="198011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8220623-50CC-DFB5-24E9-CA0A27468BB8}"/>
              </a:ext>
            </a:extLst>
          </p:cNvPr>
          <p:cNvSpPr/>
          <p:nvPr/>
        </p:nvSpPr>
        <p:spPr>
          <a:xfrm>
            <a:off x="6524597" y="2761434"/>
            <a:ext cx="1779919" cy="202747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FF38E0F-76F1-4D59-D713-D23249EC767F}"/>
              </a:ext>
            </a:extLst>
          </p:cNvPr>
          <p:cNvSpPr txBox="1"/>
          <p:nvPr/>
        </p:nvSpPr>
        <p:spPr>
          <a:xfrm>
            <a:off x="593177" y="9236107"/>
            <a:ext cx="3468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Banco País Origen</a:t>
            </a:r>
            <a:endParaRPr lang="es-ES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BEDC7F9-7FC1-8E0D-17EB-AD87F80E7999}"/>
              </a:ext>
            </a:extLst>
          </p:cNvPr>
          <p:cNvSpPr txBox="1"/>
          <p:nvPr/>
        </p:nvSpPr>
        <p:spPr>
          <a:xfrm>
            <a:off x="5885124" y="9236107"/>
            <a:ext cx="2297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Banco País Destino</a:t>
            </a:r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CAC65FA-33EF-2FA0-7211-82B0EF1C8009}"/>
              </a:ext>
            </a:extLst>
          </p:cNvPr>
          <p:cNvSpPr txBox="1"/>
          <p:nvPr/>
        </p:nvSpPr>
        <p:spPr>
          <a:xfrm>
            <a:off x="6117481" y="10324174"/>
            <a:ext cx="2586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Score crediticio - Destino</a:t>
            </a:r>
            <a:endParaRPr lang="es-ES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90667B7-A01C-0582-AD20-27A10DB41260}"/>
              </a:ext>
            </a:extLst>
          </p:cNvPr>
          <p:cNvSpPr txBox="1"/>
          <p:nvPr/>
        </p:nvSpPr>
        <p:spPr>
          <a:xfrm>
            <a:off x="381500" y="2928784"/>
            <a:ext cx="172280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 </a:t>
            </a:r>
            <a:r>
              <a:rPr lang="es-PE" sz="1300" dirty="0" err="1"/>
              <a:t>upload</a:t>
            </a:r>
            <a:r>
              <a:rPr lang="es-PE" sz="1300" dirty="0"/>
              <a:t> </a:t>
            </a:r>
            <a:r>
              <a:rPr lang="es-PE" sz="1300" dirty="0" err="1"/>
              <a:t>their</a:t>
            </a:r>
            <a:r>
              <a:rPr lang="es-PE" sz="1300" dirty="0"/>
              <a:t> </a:t>
            </a:r>
            <a:r>
              <a:rPr lang="es-PE" sz="1300" dirty="0" err="1"/>
              <a:t>archieve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a </a:t>
            </a:r>
            <a:r>
              <a:rPr lang="es-PE" sz="1300" dirty="0" err="1"/>
              <a:t>descentralized</a:t>
            </a:r>
            <a:r>
              <a:rPr lang="es-PE" sz="1300" dirty="0"/>
              <a:t> </a:t>
            </a:r>
            <a:r>
              <a:rPr lang="es-PE" sz="1300" dirty="0" err="1"/>
              <a:t>storage</a:t>
            </a:r>
            <a:r>
              <a:rPr lang="es-PE" sz="1300" dirty="0"/>
              <a:t>.</a:t>
            </a:r>
          </a:p>
          <a:p>
            <a:endParaRPr lang="es-PE" sz="1300" dirty="0"/>
          </a:p>
          <a:p>
            <a:r>
              <a:rPr lang="es-PE" sz="1300" dirty="0"/>
              <a:t>And </a:t>
            </a:r>
            <a:r>
              <a:rPr lang="es-PE" sz="1300" dirty="0" err="1"/>
              <a:t>recieve</a:t>
            </a:r>
            <a:r>
              <a:rPr lang="es-PE" sz="1300" dirty="0"/>
              <a:t> digital </a:t>
            </a:r>
            <a:r>
              <a:rPr lang="es-PE" sz="1300" dirty="0" err="1"/>
              <a:t>elements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validate</a:t>
            </a:r>
            <a:r>
              <a:rPr lang="es-PE" sz="1300" dirty="0"/>
              <a:t> </a:t>
            </a:r>
            <a:r>
              <a:rPr lang="es-PE" sz="1300" dirty="0" err="1"/>
              <a:t>their</a:t>
            </a:r>
            <a:r>
              <a:rPr lang="es-PE" sz="1300" dirty="0"/>
              <a:t> </a:t>
            </a:r>
            <a:r>
              <a:rPr lang="es-PE" sz="1300" dirty="0" err="1"/>
              <a:t>content</a:t>
            </a:r>
            <a:endParaRPr lang="es-ES" sz="130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B4CBE8D-EADB-E9C4-70E0-FEF5F61AA3F4}"/>
              </a:ext>
            </a:extLst>
          </p:cNvPr>
          <p:cNvSpPr txBox="1"/>
          <p:nvPr/>
        </p:nvSpPr>
        <p:spPr>
          <a:xfrm>
            <a:off x="10024719" y="8538157"/>
            <a:ext cx="14504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Acceso a productos financieros con ventajas heredadas</a:t>
            </a:r>
            <a:endParaRPr lang="es-ES" dirty="0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958DB322-EF62-0A3D-7D88-C2D5F4A9CC6E}"/>
              </a:ext>
            </a:extLst>
          </p:cNvPr>
          <p:cNvSpPr/>
          <p:nvPr/>
        </p:nvSpPr>
        <p:spPr>
          <a:xfrm>
            <a:off x="9631393" y="4369961"/>
            <a:ext cx="1826945" cy="197024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DCBE1FC-3994-2537-8DB7-89AF6B4A64EB}"/>
              </a:ext>
            </a:extLst>
          </p:cNvPr>
          <p:cNvSpPr txBox="1"/>
          <p:nvPr/>
        </p:nvSpPr>
        <p:spPr>
          <a:xfrm>
            <a:off x="1131754" y="10276211"/>
            <a:ext cx="2586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Score crediticio - Origen</a:t>
            </a:r>
            <a:endParaRPr lang="es-ES" dirty="0"/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A793C75A-2E45-1F74-4767-A68FE61F5311}"/>
              </a:ext>
            </a:extLst>
          </p:cNvPr>
          <p:cNvSpPr/>
          <p:nvPr/>
        </p:nvSpPr>
        <p:spPr>
          <a:xfrm rot="2123072">
            <a:off x="8946999" y="4013211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CCCD8024-BEA0-C64F-5459-85B467F9688E}"/>
              </a:ext>
            </a:extLst>
          </p:cNvPr>
          <p:cNvSpPr/>
          <p:nvPr/>
        </p:nvSpPr>
        <p:spPr>
          <a:xfrm>
            <a:off x="4720805" y="9899778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5CF9E235-7A1E-4173-8310-9C06B8E29305}"/>
              </a:ext>
            </a:extLst>
          </p:cNvPr>
          <p:cNvSpPr/>
          <p:nvPr/>
        </p:nvSpPr>
        <p:spPr>
          <a:xfrm rot="18592420">
            <a:off x="8928085" y="3020488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482EA658-078B-A354-1C45-AF5FEB62676F}"/>
              </a:ext>
            </a:extLst>
          </p:cNvPr>
          <p:cNvSpPr/>
          <p:nvPr/>
        </p:nvSpPr>
        <p:spPr>
          <a:xfrm>
            <a:off x="1923728" y="2117790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C2387EB8-30A6-D28F-23D6-85F398E31197}"/>
              </a:ext>
            </a:extLst>
          </p:cNvPr>
          <p:cNvGrpSpPr/>
          <p:nvPr/>
        </p:nvGrpSpPr>
        <p:grpSpPr>
          <a:xfrm>
            <a:off x="947773" y="1957476"/>
            <a:ext cx="545485" cy="584775"/>
            <a:chOff x="1995488" y="794148"/>
            <a:chExt cx="545485" cy="584775"/>
          </a:xfrm>
        </p:grpSpPr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A3C663EB-F052-18D3-74E6-0F7FF4659270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08E82F20-9892-6CF0-787A-449D34E031D9}"/>
                </a:ext>
              </a:extLst>
            </p:cNvPr>
            <p:cNvSpPr txBox="1"/>
            <p:nvPr/>
          </p:nvSpPr>
          <p:spPr>
            <a:xfrm>
              <a:off x="2076257" y="794148"/>
              <a:ext cx="4424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/>
                <a:t>1</a:t>
              </a:r>
              <a:endParaRPr lang="es-ES" sz="3200" dirty="0"/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F2109EAC-8DA1-AD33-075C-CDBA828390E7}"/>
              </a:ext>
            </a:extLst>
          </p:cNvPr>
          <p:cNvGrpSpPr/>
          <p:nvPr/>
        </p:nvGrpSpPr>
        <p:grpSpPr>
          <a:xfrm>
            <a:off x="2980326" y="1977120"/>
            <a:ext cx="545485" cy="584775"/>
            <a:chOff x="1995488" y="794148"/>
            <a:chExt cx="545485" cy="584775"/>
          </a:xfrm>
        </p:grpSpPr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212DE13B-5E63-0E3A-41D0-0CF505478B7B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1B291690-C4BC-14C9-46A2-B3A108C5E2AC}"/>
                </a:ext>
              </a:extLst>
            </p:cNvPr>
            <p:cNvSpPr txBox="1"/>
            <p:nvPr/>
          </p:nvSpPr>
          <p:spPr>
            <a:xfrm>
              <a:off x="2076257" y="794148"/>
              <a:ext cx="4424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/>
                <a:t>2</a:t>
              </a:r>
              <a:endParaRPr lang="es-ES" sz="3200" dirty="0"/>
            </a:p>
          </p:txBody>
        </p: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DB4CF1DD-7132-9579-289A-71EDEF99F8DB}"/>
              </a:ext>
            </a:extLst>
          </p:cNvPr>
          <p:cNvGrpSpPr/>
          <p:nvPr/>
        </p:nvGrpSpPr>
        <p:grpSpPr>
          <a:xfrm>
            <a:off x="4970845" y="1965102"/>
            <a:ext cx="545485" cy="584775"/>
            <a:chOff x="1995488" y="794148"/>
            <a:chExt cx="545485" cy="584775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35E1A74A-D05A-8C80-A288-721F12CA482F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F8B95EF2-92B2-D80B-0C92-318F17C82477}"/>
                </a:ext>
              </a:extLst>
            </p:cNvPr>
            <p:cNvSpPr txBox="1"/>
            <p:nvPr/>
          </p:nvSpPr>
          <p:spPr>
            <a:xfrm>
              <a:off x="2076257" y="794148"/>
              <a:ext cx="4424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/>
                <a:t>3</a:t>
              </a:r>
              <a:endParaRPr lang="es-ES" sz="3200" dirty="0"/>
            </a:p>
          </p:txBody>
        </p:sp>
      </p:grpSp>
      <p:grpSp>
        <p:nvGrpSpPr>
          <p:cNvPr id="32" name="Grupo 31">
            <a:extLst>
              <a:ext uri="{FF2B5EF4-FFF2-40B4-BE49-F238E27FC236}">
                <a16:creationId xmlns:a16="http://schemas.microsoft.com/office/drawing/2014/main" id="{B4A74998-48B3-E2C3-90EE-E707C57963FD}"/>
              </a:ext>
            </a:extLst>
          </p:cNvPr>
          <p:cNvGrpSpPr/>
          <p:nvPr/>
        </p:nvGrpSpPr>
        <p:grpSpPr>
          <a:xfrm>
            <a:off x="7117673" y="1957475"/>
            <a:ext cx="545485" cy="584775"/>
            <a:chOff x="1995488" y="794148"/>
            <a:chExt cx="545485" cy="584775"/>
          </a:xfrm>
        </p:grpSpPr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C6A31991-BD69-9F1A-C97A-1768ED334A72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3E26D8D5-6290-42B9-2F1C-F247301E0E2C}"/>
                </a:ext>
              </a:extLst>
            </p:cNvPr>
            <p:cNvSpPr txBox="1"/>
            <p:nvPr/>
          </p:nvSpPr>
          <p:spPr>
            <a:xfrm>
              <a:off x="2076257" y="794148"/>
              <a:ext cx="4424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/>
                <a:t>4</a:t>
              </a:r>
              <a:endParaRPr lang="es-ES" sz="3200" dirty="0"/>
            </a:p>
          </p:txBody>
        </p:sp>
      </p:grp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FDF50800-39A5-827E-1043-F23C209006E9}"/>
              </a:ext>
            </a:extLst>
          </p:cNvPr>
          <p:cNvSpPr/>
          <p:nvPr/>
        </p:nvSpPr>
        <p:spPr>
          <a:xfrm>
            <a:off x="2394858" y="2761434"/>
            <a:ext cx="1720504" cy="202747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906183EC-FD9C-471E-D7DD-0A8A35C3C471}"/>
              </a:ext>
            </a:extLst>
          </p:cNvPr>
          <p:cNvSpPr txBox="1"/>
          <p:nvPr/>
        </p:nvSpPr>
        <p:spPr>
          <a:xfrm>
            <a:off x="2520753" y="2976664"/>
            <a:ext cx="148026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 </a:t>
            </a:r>
            <a:r>
              <a:rPr lang="es-PE" sz="1300" dirty="0" err="1"/>
              <a:t>create</a:t>
            </a:r>
            <a:r>
              <a:rPr lang="es-PE" sz="1300" dirty="0"/>
              <a:t> a token </a:t>
            </a:r>
            <a:r>
              <a:rPr lang="es-PE" sz="1300" dirty="0" err="1"/>
              <a:t>that</a:t>
            </a:r>
            <a:r>
              <a:rPr lang="es-PE" sz="1300" dirty="0"/>
              <a:t> </a:t>
            </a:r>
            <a:r>
              <a:rPr lang="es-PE" sz="1300" dirty="0" err="1"/>
              <a:t>represents</a:t>
            </a:r>
            <a:r>
              <a:rPr lang="es-PE" sz="1300" dirty="0"/>
              <a:t> a </a:t>
            </a:r>
            <a:r>
              <a:rPr lang="es-PE" sz="1300" dirty="0" err="1"/>
              <a:t>rewards</a:t>
            </a:r>
            <a:r>
              <a:rPr lang="es-PE" sz="1300" dirty="0"/>
              <a:t> Token </a:t>
            </a:r>
            <a:r>
              <a:rPr lang="es-PE" sz="1300" dirty="0" err="1"/>
              <a:t>Property</a:t>
            </a:r>
            <a:r>
              <a:rPr lang="es-PE" sz="1300" dirty="0"/>
              <a:t> and </a:t>
            </a:r>
            <a:r>
              <a:rPr lang="es-PE" sz="1300" dirty="0" err="1"/>
              <a:t>put</a:t>
            </a:r>
            <a:r>
              <a:rPr lang="es-PE" sz="1300" dirty="0"/>
              <a:t> </a:t>
            </a:r>
            <a:r>
              <a:rPr lang="es-PE" sz="1300" dirty="0" err="1"/>
              <a:t>it</a:t>
            </a:r>
            <a:r>
              <a:rPr lang="es-PE" sz="1300" dirty="0"/>
              <a:t> </a:t>
            </a:r>
            <a:r>
              <a:rPr lang="es-PE" sz="1300" dirty="0" err="1"/>
              <a:t>on</a:t>
            </a:r>
            <a:r>
              <a:rPr lang="es-PE" sz="1300" dirty="0"/>
              <a:t> a </a:t>
            </a:r>
            <a:r>
              <a:rPr lang="es-PE" sz="1300" dirty="0" err="1"/>
              <a:t>market</a:t>
            </a:r>
            <a:r>
              <a:rPr lang="es-PE" sz="1300" dirty="0"/>
              <a:t> place.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F58775EA-58AF-FEC5-C919-8CAEAE7A1454}"/>
              </a:ext>
            </a:extLst>
          </p:cNvPr>
          <p:cNvSpPr txBox="1"/>
          <p:nvPr/>
        </p:nvSpPr>
        <p:spPr>
          <a:xfrm>
            <a:off x="4532697" y="3023673"/>
            <a:ext cx="148026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buyer</a:t>
            </a:r>
            <a:r>
              <a:rPr lang="es-PE" sz="1300" dirty="0"/>
              <a:t> </a:t>
            </a:r>
            <a:r>
              <a:rPr lang="es-PE" sz="1300" dirty="0" err="1"/>
              <a:t>make</a:t>
            </a:r>
            <a:r>
              <a:rPr lang="es-PE" sz="1300" dirty="0"/>
              <a:t> </a:t>
            </a:r>
            <a:r>
              <a:rPr lang="es-PE" sz="1300" dirty="0" err="1"/>
              <a:t>aan</a:t>
            </a:r>
            <a:r>
              <a:rPr lang="es-PE" sz="1300" dirty="0"/>
              <a:t> </a:t>
            </a:r>
            <a:r>
              <a:rPr lang="es-PE" sz="1300" dirty="0" err="1"/>
              <a:t>offrer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buy</a:t>
            </a:r>
            <a:r>
              <a:rPr lang="es-PE" sz="1300" dirty="0"/>
              <a:t> </a:t>
            </a:r>
            <a:r>
              <a:rPr lang="es-PE" sz="1300" dirty="0" err="1"/>
              <a:t>this</a:t>
            </a:r>
            <a:r>
              <a:rPr lang="es-PE" sz="1300" dirty="0"/>
              <a:t> token </a:t>
            </a:r>
            <a:r>
              <a:rPr lang="es-PE" sz="1300" dirty="0" err="1"/>
              <a:t>that</a:t>
            </a:r>
            <a:r>
              <a:rPr lang="es-PE" sz="1300" dirty="0"/>
              <a:t> </a:t>
            </a:r>
            <a:r>
              <a:rPr lang="es-PE" sz="1300" dirty="0" err="1"/>
              <a:t>will</a:t>
            </a:r>
            <a:r>
              <a:rPr lang="es-PE" sz="1300" dirty="0"/>
              <a:t> </a:t>
            </a:r>
            <a:r>
              <a:rPr lang="es-PE" sz="1300" dirty="0" err="1"/>
              <a:t>enable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recieve</a:t>
            </a:r>
            <a:r>
              <a:rPr lang="es-PE" sz="1300" dirty="0"/>
              <a:t> a porcentaje </a:t>
            </a:r>
            <a:r>
              <a:rPr lang="es-PE" sz="1300" dirty="0" err="1"/>
              <a:t>of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rewards</a:t>
            </a:r>
            <a:r>
              <a:rPr lang="es-PE" sz="1300" dirty="0"/>
              <a:t> </a:t>
            </a:r>
            <a:r>
              <a:rPr lang="es-PE" sz="1300" dirty="0" err="1"/>
              <a:t>generated</a:t>
            </a:r>
            <a:r>
              <a:rPr lang="es-PE" sz="1300" dirty="0"/>
              <a:t> </a:t>
            </a:r>
            <a:r>
              <a:rPr lang="es-PE" sz="1300" dirty="0" err="1"/>
              <a:t>by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content</a:t>
            </a:r>
            <a:r>
              <a:rPr lang="es-PE" sz="1300" dirty="0"/>
              <a:t> </a:t>
            </a:r>
            <a:r>
              <a:rPr lang="es-PE" sz="1300" dirty="0" err="1"/>
              <a:t>views</a:t>
            </a:r>
            <a:r>
              <a:rPr lang="es-PE" sz="1300" dirty="0"/>
              <a:t>.</a:t>
            </a:r>
            <a:endParaRPr lang="es-ES" sz="1300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9EA6739D-A411-7C7C-8E9A-6708A80BD476}"/>
              </a:ext>
            </a:extLst>
          </p:cNvPr>
          <p:cNvSpPr txBox="1"/>
          <p:nvPr/>
        </p:nvSpPr>
        <p:spPr>
          <a:xfrm>
            <a:off x="6635816" y="2873024"/>
            <a:ext cx="1480265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/>
              <a:t>Once </a:t>
            </a:r>
            <a:r>
              <a:rPr lang="es-PE" sz="1300" dirty="0" err="1"/>
              <a:t>by</a:t>
            </a:r>
            <a:r>
              <a:rPr lang="es-PE" sz="1300" dirty="0"/>
              <a:t> </a:t>
            </a:r>
            <a:r>
              <a:rPr lang="es-PE" sz="1300" dirty="0" err="1"/>
              <a:t>year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number</a:t>
            </a:r>
            <a:r>
              <a:rPr lang="es-PE" sz="1300" dirty="0"/>
              <a:t> </a:t>
            </a:r>
            <a:r>
              <a:rPr lang="es-PE" sz="1300" dirty="0" err="1"/>
              <a:t>of</a:t>
            </a:r>
            <a:r>
              <a:rPr lang="es-PE" sz="1300" dirty="0"/>
              <a:t> </a:t>
            </a:r>
            <a:r>
              <a:rPr lang="es-PE" sz="1300" dirty="0" err="1"/>
              <a:t>views</a:t>
            </a:r>
            <a:r>
              <a:rPr lang="es-PE" sz="1300" dirty="0"/>
              <a:t> </a:t>
            </a:r>
            <a:r>
              <a:rPr lang="es-PE" sz="1300" dirty="0" err="1"/>
              <a:t>there</a:t>
            </a:r>
            <a:r>
              <a:rPr lang="es-PE" sz="1300" dirty="0"/>
              <a:t> are </a:t>
            </a:r>
            <a:r>
              <a:rPr lang="es-PE" sz="1300" dirty="0" err="1"/>
              <a:t>stored</a:t>
            </a:r>
            <a:r>
              <a:rPr lang="es-PE" sz="1300" dirty="0"/>
              <a:t> </a:t>
            </a:r>
            <a:r>
              <a:rPr lang="es-PE" sz="1300" dirty="0" err="1"/>
              <a:t>on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main</a:t>
            </a:r>
            <a:r>
              <a:rPr lang="es-PE" sz="1300" dirty="0"/>
              <a:t> SC and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rewards</a:t>
            </a:r>
            <a:r>
              <a:rPr lang="es-PE" sz="1300" dirty="0"/>
              <a:t> </a:t>
            </a:r>
            <a:r>
              <a:rPr lang="es-PE" sz="1300" dirty="0" err="1"/>
              <a:t>recieveds</a:t>
            </a:r>
            <a:r>
              <a:rPr lang="es-PE" sz="1300" dirty="0"/>
              <a:t> </a:t>
            </a:r>
            <a:r>
              <a:rPr lang="es-PE" sz="1300" dirty="0" err="1"/>
              <a:t>there</a:t>
            </a:r>
            <a:r>
              <a:rPr lang="es-PE" sz="1300" dirty="0"/>
              <a:t> are </a:t>
            </a:r>
            <a:r>
              <a:rPr lang="es-PE" sz="1300" dirty="0" err="1"/>
              <a:t>splitted</a:t>
            </a:r>
            <a:r>
              <a:rPr lang="es-PE" sz="1300" dirty="0"/>
              <a:t> </a:t>
            </a:r>
            <a:r>
              <a:rPr lang="es-PE" sz="1300" dirty="0" err="1"/>
              <a:t>beetween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 and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buyer</a:t>
            </a:r>
            <a:endParaRPr lang="es-ES" sz="1300" dirty="0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AC063E8-CDDD-3A86-85F8-1D2A10198710}"/>
              </a:ext>
            </a:extLst>
          </p:cNvPr>
          <p:cNvSpPr txBox="1"/>
          <p:nvPr/>
        </p:nvSpPr>
        <p:spPr>
          <a:xfrm>
            <a:off x="9797142" y="4703349"/>
            <a:ext cx="148026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buyer</a:t>
            </a:r>
            <a:r>
              <a:rPr lang="es-PE" sz="1300" dirty="0"/>
              <a:t> </a:t>
            </a:r>
            <a:r>
              <a:rPr lang="es-PE" sz="1300" dirty="0" err="1"/>
              <a:t>have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possibility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sell</a:t>
            </a:r>
            <a:r>
              <a:rPr lang="es-PE" sz="1300" dirty="0"/>
              <a:t> </a:t>
            </a:r>
            <a:r>
              <a:rPr lang="es-PE" sz="1300" dirty="0" err="1"/>
              <a:t>his</a:t>
            </a:r>
            <a:r>
              <a:rPr lang="es-PE" sz="1300" dirty="0"/>
              <a:t> </a:t>
            </a:r>
            <a:r>
              <a:rPr lang="es-PE" sz="1300" dirty="0" err="1"/>
              <a:t>Property</a:t>
            </a:r>
            <a:r>
              <a:rPr lang="es-PE" sz="1300" dirty="0"/>
              <a:t> Token.</a:t>
            </a:r>
          </a:p>
          <a:p>
            <a:r>
              <a:rPr lang="es-PE" sz="1300" dirty="0" err="1"/>
              <a:t>It</a:t>
            </a:r>
            <a:r>
              <a:rPr lang="es-PE" sz="1300" dirty="0"/>
              <a:t> </a:t>
            </a:r>
            <a:r>
              <a:rPr lang="es-PE" sz="1300" dirty="0" err="1"/>
              <a:t>means</a:t>
            </a:r>
            <a:r>
              <a:rPr lang="es-PE" sz="1300" dirty="0"/>
              <a:t> more </a:t>
            </a:r>
            <a:r>
              <a:rPr lang="es-PE" sz="1300" dirty="0" err="1"/>
              <a:t>incomes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him</a:t>
            </a:r>
            <a:r>
              <a:rPr lang="es-PE" sz="1300" dirty="0"/>
              <a:t> and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.</a:t>
            </a:r>
            <a:endParaRPr lang="es-ES" sz="1300" dirty="0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519EC873-C2B9-D657-974C-FD9A2B0C969B}"/>
              </a:ext>
            </a:extLst>
          </p:cNvPr>
          <p:cNvSpPr txBox="1"/>
          <p:nvPr/>
        </p:nvSpPr>
        <p:spPr>
          <a:xfrm>
            <a:off x="9729912" y="1180253"/>
            <a:ext cx="164928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creator</a:t>
            </a:r>
            <a:r>
              <a:rPr lang="es-PE" sz="1300" dirty="0"/>
              <a:t> and </a:t>
            </a:r>
            <a:r>
              <a:rPr lang="es-PE" sz="1300" dirty="0" err="1"/>
              <a:t>buyer</a:t>
            </a:r>
            <a:r>
              <a:rPr lang="es-PE" sz="1300" dirty="0"/>
              <a:t> </a:t>
            </a:r>
            <a:r>
              <a:rPr lang="es-PE" sz="1300" dirty="0" err="1"/>
              <a:t>have</a:t>
            </a:r>
            <a:r>
              <a:rPr lang="es-PE" sz="1300" dirty="0"/>
              <a:t> </a:t>
            </a:r>
            <a:r>
              <a:rPr lang="es-PE" sz="1300" dirty="0" err="1"/>
              <a:t>the</a:t>
            </a:r>
            <a:r>
              <a:rPr lang="es-PE" sz="1300" dirty="0"/>
              <a:t> </a:t>
            </a:r>
            <a:r>
              <a:rPr lang="es-PE" sz="1300" dirty="0" err="1"/>
              <a:t>posibility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send</a:t>
            </a:r>
            <a:r>
              <a:rPr lang="es-PE" sz="1300" dirty="0"/>
              <a:t> </a:t>
            </a:r>
            <a:r>
              <a:rPr lang="es-PE" sz="1300" dirty="0" err="1"/>
              <a:t>their</a:t>
            </a:r>
            <a:r>
              <a:rPr lang="es-PE" sz="1300" dirty="0"/>
              <a:t> tokens </a:t>
            </a:r>
            <a:r>
              <a:rPr lang="es-PE" sz="1300" dirty="0" err="1"/>
              <a:t>to</a:t>
            </a:r>
            <a:r>
              <a:rPr lang="es-PE" sz="1300" dirty="0"/>
              <a:t> </a:t>
            </a:r>
            <a:r>
              <a:rPr lang="es-PE" sz="1300" dirty="0" err="1"/>
              <a:t>anoter</a:t>
            </a:r>
            <a:r>
              <a:rPr lang="es-PE" sz="1300" dirty="0"/>
              <a:t> </a:t>
            </a:r>
            <a:r>
              <a:rPr lang="es-PE" sz="1300" dirty="0" err="1"/>
              <a:t>without</a:t>
            </a:r>
            <a:r>
              <a:rPr lang="es-PE" sz="1300" dirty="0"/>
              <a:t> </a:t>
            </a:r>
            <a:r>
              <a:rPr lang="es-PE" sz="1300" dirty="0" err="1"/>
              <a:t>to</a:t>
            </a:r>
            <a:r>
              <a:rPr lang="es-PE" sz="1300" dirty="0"/>
              <a:t> use </a:t>
            </a:r>
            <a:r>
              <a:rPr lang="es-PE" sz="1300" dirty="0" err="1"/>
              <a:t>exchanges</a:t>
            </a:r>
            <a:r>
              <a:rPr lang="es-PE" sz="1300" dirty="0"/>
              <a:t> </a:t>
            </a:r>
            <a:r>
              <a:rPr lang="es-PE" sz="1300" dirty="0" err="1"/>
              <a:t>or</a:t>
            </a:r>
            <a:r>
              <a:rPr lang="es-PE" sz="1300" dirty="0"/>
              <a:t> </a:t>
            </a:r>
            <a:r>
              <a:rPr lang="es-PE" sz="1300" dirty="0" err="1"/>
              <a:t>unsecured</a:t>
            </a:r>
            <a:r>
              <a:rPr lang="es-PE" sz="1300" dirty="0"/>
              <a:t> </a:t>
            </a:r>
            <a:r>
              <a:rPr lang="es-PE" sz="1300" dirty="0" err="1"/>
              <a:t>platforms</a:t>
            </a:r>
            <a:endParaRPr lang="es-ES" sz="1300" dirty="0"/>
          </a:p>
        </p:txBody>
      </p:sp>
      <p:grpSp>
        <p:nvGrpSpPr>
          <p:cNvPr id="41" name="Grupo 40">
            <a:extLst>
              <a:ext uri="{FF2B5EF4-FFF2-40B4-BE49-F238E27FC236}">
                <a16:creationId xmlns:a16="http://schemas.microsoft.com/office/drawing/2014/main" id="{CF64E960-85F2-A750-79FF-7B697EF7694D}"/>
              </a:ext>
            </a:extLst>
          </p:cNvPr>
          <p:cNvGrpSpPr/>
          <p:nvPr/>
        </p:nvGrpSpPr>
        <p:grpSpPr>
          <a:xfrm>
            <a:off x="10197303" y="3371608"/>
            <a:ext cx="742590" cy="603408"/>
            <a:chOff x="1995488" y="775515"/>
            <a:chExt cx="742590" cy="603408"/>
          </a:xfrm>
        </p:grpSpPr>
        <p:sp>
          <p:nvSpPr>
            <p:cNvPr id="42" name="Elipse 41">
              <a:extLst>
                <a:ext uri="{FF2B5EF4-FFF2-40B4-BE49-F238E27FC236}">
                  <a16:creationId xmlns:a16="http://schemas.microsoft.com/office/drawing/2014/main" id="{D469DDFA-99CB-8D8C-6570-28E82491F84A}"/>
                </a:ext>
              </a:extLst>
            </p:cNvPr>
            <p:cNvSpPr/>
            <p:nvPr/>
          </p:nvSpPr>
          <p:spPr>
            <a:xfrm>
              <a:off x="1995488" y="833438"/>
              <a:ext cx="545485" cy="54548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3" name="CuadroTexto 42">
              <a:extLst>
                <a:ext uri="{FF2B5EF4-FFF2-40B4-BE49-F238E27FC236}">
                  <a16:creationId xmlns:a16="http://schemas.microsoft.com/office/drawing/2014/main" id="{2FE391A1-DEA7-A3CB-CCB8-B577C74EAF46}"/>
                </a:ext>
              </a:extLst>
            </p:cNvPr>
            <p:cNvSpPr txBox="1"/>
            <p:nvPr/>
          </p:nvSpPr>
          <p:spPr>
            <a:xfrm>
              <a:off x="1995488" y="775515"/>
              <a:ext cx="7425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3200" dirty="0" err="1"/>
                <a:t>or</a:t>
              </a:r>
              <a:endParaRPr lang="es-ES" sz="3200" dirty="0"/>
            </a:p>
          </p:txBody>
        </p:sp>
      </p:grpSp>
      <p:sp>
        <p:nvSpPr>
          <p:cNvPr id="44" name="Flecha: a la derecha 43">
            <a:extLst>
              <a:ext uri="{FF2B5EF4-FFF2-40B4-BE49-F238E27FC236}">
                <a16:creationId xmlns:a16="http://schemas.microsoft.com/office/drawing/2014/main" id="{A1B02A6D-6A7C-D2F5-CDF3-C48F62B24FE1}"/>
              </a:ext>
            </a:extLst>
          </p:cNvPr>
          <p:cNvSpPr/>
          <p:nvPr/>
        </p:nvSpPr>
        <p:spPr>
          <a:xfrm>
            <a:off x="4044496" y="2190113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Flecha: a la derecha 44">
            <a:extLst>
              <a:ext uri="{FF2B5EF4-FFF2-40B4-BE49-F238E27FC236}">
                <a16:creationId xmlns:a16="http://schemas.microsoft.com/office/drawing/2014/main" id="{E239E50F-E919-D893-E70E-8B5A349C904A}"/>
              </a:ext>
            </a:extLst>
          </p:cNvPr>
          <p:cNvSpPr/>
          <p:nvPr/>
        </p:nvSpPr>
        <p:spPr>
          <a:xfrm>
            <a:off x="6006296" y="2143725"/>
            <a:ext cx="545360" cy="3034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9BCDE1D1-AB64-CF29-F20A-3EF35C1D4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974" y="5055543"/>
            <a:ext cx="3429503" cy="1056658"/>
          </a:xfrm>
          <a:prstGeom prst="rect">
            <a:avLst/>
          </a:prstGeom>
        </p:spPr>
      </p:pic>
      <p:pic>
        <p:nvPicPr>
          <p:cNvPr id="1026" name="Picture 2" descr="FileCoin Crypto Logo PNG File - PNG All">
            <a:extLst>
              <a:ext uri="{FF2B5EF4-FFF2-40B4-BE49-F238E27FC236}">
                <a16:creationId xmlns:a16="http://schemas.microsoft.com/office/drawing/2014/main" id="{008B5BA1-7A19-A02A-302D-B74825240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00" y="5176699"/>
            <a:ext cx="1623439" cy="4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s">
            <a:extLst>
              <a:ext uri="{FF2B5EF4-FFF2-40B4-BE49-F238E27FC236}">
                <a16:creationId xmlns:a16="http://schemas.microsoft.com/office/drawing/2014/main" id="{B89BB7D2-8637-A12D-20A5-66E9752F2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1898" y="5056795"/>
            <a:ext cx="723913" cy="723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EF09D932-95C8-0F35-1FC0-0630665D9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83" y="5832226"/>
            <a:ext cx="1772145" cy="99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536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22D0870E-9838-80F4-B2E5-E1E40B932352}"/>
              </a:ext>
            </a:extLst>
          </p:cNvPr>
          <p:cNvSpPr/>
          <p:nvPr/>
        </p:nvSpPr>
        <p:spPr>
          <a:xfrm>
            <a:off x="2736213" y="2413438"/>
            <a:ext cx="1625600" cy="10626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40DB0E2F-2C45-852F-EB99-CD4453319874}"/>
              </a:ext>
            </a:extLst>
          </p:cNvPr>
          <p:cNvSpPr/>
          <p:nvPr/>
        </p:nvSpPr>
        <p:spPr>
          <a:xfrm>
            <a:off x="5153023" y="2143961"/>
            <a:ext cx="1930400" cy="1739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FA615E46-E2C0-D85C-5866-FE1A1C9D2E50}"/>
              </a:ext>
            </a:extLst>
          </p:cNvPr>
          <p:cNvSpPr/>
          <p:nvPr/>
        </p:nvSpPr>
        <p:spPr>
          <a:xfrm>
            <a:off x="5153023" y="4426995"/>
            <a:ext cx="1930400" cy="1739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A2981983-0EC4-0F4A-5295-12E2CAD031E0}"/>
              </a:ext>
            </a:extLst>
          </p:cNvPr>
          <p:cNvSpPr/>
          <p:nvPr/>
        </p:nvSpPr>
        <p:spPr>
          <a:xfrm>
            <a:off x="7909556" y="2143961"/>
            <a:ext cx="1930400" cy="1739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3638C685-16B6-92C9-3956-F9A15BE5D03F}"/>
              </a:ext>
            </a:extLst>
          </p:cNvPr>
          <p:cNvSpPr/>
          <p:nvPr/>
        </p:nvSpPr>
        <p:spPr>
          <a:xfrm>
            <a:off x="9687560" y="4581575"/>
            <a:ext cx="1772920" cy="16536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1BD7E57-60A0-0C19-46B7-8A71E74C2FE2}"/>
              </a:ext>
            </a:extLst>
          </p:cNvPr>
          <p:cNvSpPr txBox="1"/>
          <p:nvPr/>
        </p:nvSpPr>
        <p:spPr>
          <a:xfrm>
            <a:off x="1341120" y="889000"/>
            <a:ext cx="6385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 err="1">
                <a:solidFill>
                  <a:schemeClr val="bg1"/>
                </a:solidFill>
              </a:rPr>
              <a:t>Architecture</a:t>
            </a:r>
            <a:r>
              <a:rPr lang="es-ES" sz="5400" b="1" dirty="0">
                <a:solidFill>
                  <a:schemeClr val="bg1"/>
                </a:solidFill>
              </a:rPr>
              <a:t> </a:t>
            </a:r>
            <a:r>
              <a:rPr lang="es-ES" sz="5400" b="1" dirty="0" err="1">
                <a:solidFill>
                  <a:schemeClr val="bg1"/>
                </a:solidFill>
              </a:rPr>
              <a:t>solution</a:t>
            </a:r>
            <a:endParaRPr lang="es-ES" sz="5400" b="1" dirty="0">
              <a:solidFill>
                <a:schemeClr val="bg1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47BCCC5-98B6-9B28-C7AD-75F6FDF07980}"/>
              </a:ext>
            </a:extLst>
          </p:cNvPr>
          <p:cNvSpPr/>
          <p:nvPr/>
        </p:nvSpPr>
        <p:spPr>
          <a:xfrm>
            <a:off x="200653" y="2600399"/>
            <a:ext cx="1930400" cy="17392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878ADB8-4F94-C280-43AD-D35AFA895522}"/>
              </a:ext>
            </a:extLst>
          </p:cNvPr>
          <p:cNvSpPr txBox="1"/>
          <p:nvPr/>
        </p:nvSpPr>
        <p:spPr>
          <a:xfrm>
            <a:off x="215893" y="2775044"/>
            <a:ext cx="193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Web3.storage </a:t>
            </a:r>
            <a:r>
              <a:rPr lang="es-ES" dirty="0" err="1">
                <a:solidFill>
                  <a:schemeClr val="bg1"/>
                </a:solidFill>
              </a:rPr>
              <a:t>to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upload</a:t>
            </a:r>
            <a:r>
              <a:rPr lang="es-ES" dirty="0">
                <a:solidFill>
                  <a:schemeClr val="bg1"/>
                </a:solidFill>
              </a:rPr>
              <a:t> and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content</a:t>
            </a:r>
            <a:r>
              <a:rPr lang="es-ES" dirty="0">
                <a:solidFill>
                  <a:schemeClr val="bg1"/>
                </a:solidFill>
              </a:rPr>
              <a:t> and </a:t>
            </a:r>
            <a:r>
              <a:rPr lang="es-ES" dirty="0" err="1">
                <a:solidFill>
                  <a:schemeClr val="bg1"/>
                </a:solidFill>
              </a:rPr>
              <a:t>genetare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hash </a:t>
            </a:r>
            <a:r>
              <a:rPr lang="es-ES" dirty="0" err="1">
                <a:solidFill>
                  <a:schemeClr val="bg1"/>
                </a:solidFill>
              </a:rPr>
              <a:t>of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content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0DAC61A-D06A-B16D-1A2A-9D9ECEE6EED2}"/>
              </a:ext>
            </a:extLst>
          </p:cNvPr>
          <p:cNvSpPr txBox="1"/>
          <p:nvPr/>
        </p:nvSpPr>
        <p:spPr>
          <a:xfrm>
            <a:off x="2764153" y="2472576"/>
            <a:ext cx="1569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Open sea </a:t>
            </a:r>
            <a:r>
              <a:rPr lang="es-ES" dirty="0" err="1">
                <a:solidFill>
                  <a:schemeClr val="bg1"/>
                </a:solidFill>
              </a:rPr>
              <a:t>to</a:t>
            </a:r>
            <a:r>
              <a:rPr lang="es-ES" dirty="0">
                <a:solidFill>
                  <a:schemeClr val="bg1"/>
                </a:solidFill>
              </a:rPr>
              <a:t> créate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proterty</a:t>
            </a:r>
            <a:r>
              <a:rPr lang="es-ES" dirty="0">
                <a:solidFill>
                  <a:schemeClr val="bg1"/>
                </a:solidFill>
              </a:rPr>
              <a:t> token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284155F-8E40-B083-431D-0E10E50C4701}"/>
              </a:ext>
            </a:extLst>
          </p:cNvPr>
          <p:cNvSpPr txBox="1"/>
          <p:nvPr/>
        </p:nvSpPr>
        <p:spPr>
          <a:xfrm>
            <a:off x="5224142" y="2205997"/>
            <a:ext cx="193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Remix API  </a:t>
            </a:r>
            <a:r>
              <a:rPr lang="es-ES" dirty="0" err="1">
                <a:solidFill>
                  <a:schemeClr val="bg1"/>
                </a:solidFill>
              </a:rPr>
              <a:t>Chainlink</a:t>
            </a:r>
            <a:r>
              <a:rPr lang="es-ES" dirty="0">
                <a:solidFill>
                  <a:schemeClr val="bg1"/>
                </a:solidFill>
              </a:rPr>
              <a:t> SC </a:t>
            </a:r>
            <a:r>
              <a:rPr lang="es-ES" dirty="0" err="1">
                <a:solidFill>
                  <a:schemeClr val="bg1"/>
                </a:solidFill>
              </a:rPr>
              <a:t>to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track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views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that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recieve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content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DF14BB9-3D17-0D30-7216-696BBF758710}"/>
              </a:ext>
            </a:extLst>
          </p:cNvPr>
          <p:cNvSpPr txBox="1"/>
          <p:nvPr/>
        </p:nvSpPr>
        <p:spPr>
          <a:xfrm>
            <a:off x="7922256" y="2413438"/>
            <a:ext cx="193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Remix SC </a:t>
            </a:r>
            <a:r>
              <a:rPr lang="es-ES" dirty="0" err="1">
                <a:solidFill>
                  <a:schemeClr val="bg1"/>
                </a:solidFill>
              </a:rPr>
              <a:t>manage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token </a:t>
            </a:r>
            <a:r>
              <a:rPr lang="es-ES" dirty="0" err="1">
                <a:solidFill>
                  <a:schemeClr val="bg1"/>
                </a:solidFill>
              </a:rPr>
              <a:t>distribution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for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creator</a:t>
            </a:r>
            <a:r>
              <a:rPr lang="es-ES" dirty="0">
                <a:solidFill>
                  <a:schemeClr val="bg1"/>
                </a:solidFill>
              </a:rPr>
              <a:t> and </a:t>
            </a:r>
            <a:r>
              <a:rPr lang="es-ES" dirty="0" err="1">
                <a:solidFill>
                  <a:schemeClr val="bg1"/>
                </a:solidFill>
              </a:rPr>
              <a:t>buyer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6DE5C12-9554-D756-0A05-66C0398F46AF}"/>
              </a:ext>
            </a:extLst>
          </p:cNvPr>
          <p:cNvSpPr txBox="1"/>
          <p:nvPr/>
        </p:nvSpPr>
        <p:spPr>
          <a:xfrm>
            <a:off x="5173343" y="4557973"/>
            <a:ext cx="193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Chainlink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automation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service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to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upload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views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value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on</a:t>
            </a:r>
            <a:r>
              <a:rPr lang="es-ES" dirty="0">
                <a:solidFill>
                  <a:schemeClr val="bg1"/>
                </a:solidFill>
              </a:rPr>
              <a:t> SC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B03EB2A-2626-F75E-4253-1050E392C4E8}"/>
              </a:ext>
            </a:extLst>
          </p:cNvPr>
          <p:cNvSpPr txBox="1"/>
          <p:nvPr/>
        </p:nvSpPr>
        <p:spPr>
          <a:xfrm>
            <a:off x="9784080" y="4688952"/>
            <a:ext cx="193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Remix CCPI </a:t>
            </a:r>
            <a:r>
              <a:rPr lang="es-ES" dirty="0" err="1">
                <a:solidFill>
                  <a:schemeClr val="bg1"/>
                </a:solidFill>
              </a:rPr>
              <a:t>Chainlink</a:t>
            </a:r>
            <a:r>
              <a:rPr lang="es-ES" dirty="0">
                <a:solidFill>
                  <a:schemeClr val="bg1"/>
                </a:solidFill>
              </a:rPr>
              <a:t> SC </a:t>
            </a:r>
            <a:r>
              <a:rPr lang="es-ES" dirty="0" err="1">
                <a:solidFill>
                  <a:schemeClr val="bg1"/>
                </a:solidFill>
              </a:rPr>
              <a:t>to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send</a:t>
            </a:r>
            <a:r>
              <a:rPr lang="es-ES" dirty="0">
                <a:solidFill>
                  <a:schemeClr val="bg1"/>
                </a:solidFill>
              </a:rPr>
              <a:t> tokens </a:t>
            </a:r>
            <a:r>
              <a:rPr lang="es-ES" dirty="0" err="1">
                <a:solidFill>
                  <a:schemeClr val="bg1"/>
                </a:solidFill>
              </a:rPr>
              <a:t>to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another</a:t>
            </a:r>
            <a:r>
              <a:rPr lang="es-ES" dirty="0">
                <a:solidFill>
                  <a:schemeClr val="bg1"/>
                </a:solidFill>
              </a:rPr>
              <a:t> Blockchain</a:t>
            </a:r>
          </a:p>
        </p:txBody>
      </p:sp>
      <p:cxnSp>
        <p:nvCxnSpPr>
          <p:cNvPr id="26" name="Conector: angular 25">
            <a:extLst>
              <a:ext uri="{FF2B5EF4-FFF2-40B4-BE49-F238E27FC236}">
                <a16:creationId xmlns:a16="http://schemas.microsoft.com/office/drawing/2014/main" id="{61BD70F6-A42D-67C3-222E-F6BE4A8D923D}"/>
              </a:ext>
            </a:extLst>
          </p:cNvPr>
          <p:cNvCxnSpPr>
            <a:cxnSpLocks/>
            <a:stCxn id="13" idx="3"/>
            <a:endCxn id="20" idx="1"/>
          </p:cNvCxnSpPr>
          <p:nvPr/>
        </p:nvCxnSpPr>
        <p:spPr>
          <a:xfrm flipV="1">
            <a:off x="2146293" y="2944775"/>
            <a:ext cx="589920" cy="5689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: angular 28">
            <a:extLst>
              <a:ext uri="{FF2B5EF4-FFF2-40B4-BE49-F238E27FC236}">
                <a16:creationId xmlns:a16="http://schemas.microsoft.com/office/drawing/2014/main" id="{F55F56F6-B273-CA07-0C23-472EA56FB39E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>
            <a:off x="4333873" y="2934241"/>
            <a:ext cx="819150" cy="793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: angular 31">
            <a:extLst>
              <a:ext uri="{FF2B5EF4-FFF2-40B4-BE49-F238E27FC236}">
                <a16:creationId xmlns:a16="http://schemas.microsoft.com/office/drawing/2014/main" id="{D247823D-AC81-2D45-2534-263A06BCF5C0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 rot="5400000">
            <a:off x="5846349" y="4155120"/>
            <a:ext cx="543749" cy="12700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: angular 34">
            <a:extLst>
              <a:ext uri="{FF2B5EF4-FFF2-40B4-BE49-F238E27FC236}">
                <a16:creationId xmlns:a16="http://schemas.microsoft.com/office/drawing/2014/main" id="{06B227E4-A006-60EE-256D-10BE2CFF2C71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>
            <a:off x="7154542" y="2944661"/>
            <a:ext cx="767714" cy="6894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: angular 37">
            <a:extLst>
              <a:ext uri="{FF2B5EF4-FFF2-40B4-BE49-F238E27FC236}">
                <a16:creationId xmlns:a16="http://schemas.microsoft.com/office/drawing/2014/main" id="{7C022627-AA16-E90D-8220-CADF72531133}"/>
              </a:ext>
            </a:extLst>
          </p:cNvPr>
          <p:cNvCxnSpPr>
            <a:cxnSpLocks/>
            <a:stCxn id="17" idx="3"/>
            <a:endCxn id="24" idx="0"/>
          </p:cNvCxnSpPr>
          <p:nvPr/>
        </p:nvCxnSpPr>
        <p:spPr>
          <a:xfrm>
            <a:off x="9852656" y="3013603"/>
            <a:ext cx="721364" cy="156797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2">
            <a:extLst>
              <a:ext uri="{FF2B5EF4-FFF2-40B4-BE49-F238E27FC236}">
                <a16:creationId xmlns:a16="http://schemas.microsoft.com/office/drawing/2014/main" id="{E1DA4830-27C0-02C3-5765-FCC9ED3C9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5127626"/>
            <a:ext cx="2773224" cy="15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040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06869D36-C456-659F-3FEF-7D58CCABFE9C}"/>
              </a:ext>
            </a:extLst>
          </p:cNvPr>
          <p:cNvSpPr txBox="1"/>
          <p:nvPr/>
        </p:nvSpPr>
        <p:spPr>
          <a:xfrm>
            <a:off x="6437351" y="2375330"/>
            <a:ext cx="3126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b="1" dirty="0" err="1">
                <a:solidFill>
                  <a:schemeClr val="bg1"/>
                </a:solidFill>
              </a:rPr>
              <a:t>DigiMedia</a:t>
            </a:r>
            <a:endParaRPr lang="es-ES" sz="5400" b="1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FE40FC4-79B0-A6D7-F11F-E21C04E3A33C}"/>
              </a:ext>
            </a:extLst>
          </p:cNvPr>
          <p:cNvSpPr txBox="1"/>
          <p:nvPr/>
        </p:nvSpPr>
        <p:spPr>
          <a:xfrm>
            <a:off x="1305559" y="1568302"/>
            <a:ext cx="3731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bg1"/>
                </a:solidFill>
                <a:effectLst/>
                <a:latin typeface="Roobert"/>
              </a:rPr>
              <a:t>Merci</a:t>
            </a:r>
          </a:p>
          <a:p>
            <a:r>
              <a:rPr lang="en-US" sz="3200" dirty="0">
                <a:solidFill>
                  <a:schemeClr val="bg1"/>
                </a:solidFill>
                <a:latin typeface="Roobert"/>
              </a:rPr>
              <a:t>Thank you</a:t>
            </a:r>
          </a:p>
          <a:p>
            <a:r>
              <a:rPr lang="en-US" sz="3200" b="1" dirty="0" err="1">
                <a:solidFill>
                  <a:schemeClr val="bg1"/>
                </a:solidFill>
                <a:latin typeface="Roobert"/>
              </a:rPr>
              <a:t>Muchas</a:t>
            </a:r>
            <a:r>
              <a:rPr lang="en-US" sz="3200" b="1" dirty="0">
                <a:solidFill>
                  <a:schemeClr val="bg1"/>
                </a:solidFill>
                <a:latin typeface="Roobert"/>
              </a:rPr>
              <a:t> gracias</a:t>
            </a:r>
            <a:endParaRPr lang="es-ES" sz="3200" b="1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919AD91-ED53-D232-4506-87604E1EFCB5}"/>
              </a:ext>
            </a:extLst>
          </p:cNvPr>
          <p:cNvSpPr txBox="1"/>
          <p:nvPr/>
        </p:nvSpPr>
        <p:spPr>
          <a:xfrm>
            <a:off x="1374139" y="3828565"/>
            <a:ext cx="76911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 err="1">
                <a:solidFill>
                  <a:schemeClr val="bg1"/>
                </a:solidFill>
                <a:effectLst/>
                <a:latin typeface="Roobert"/>
              </a:rPr>
              <a:t>Github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Roobert"/>
              </a:rPr>
              <a:t> Repo:</a:t>
            </a:r>
            <a:br>
              <a:rPr lang="en-US" sz="2000" b="0" i="0" dirty="0">
                <a:solidFill>
                  <a:schemeClr val="bg1"/>
                </a:solidFill>
                <a:effectLst/>
                <a:latin typeface="Roobert"/>
              </a:rPr>
            </a:br>
            <a:r>
              <a:rPr lang="en-US" sz="2000" b="0" i="0" dirty="0">
                <a:solidFill>
                  <a:srgbClr val="FFFF00"/>
                </a:solidFill>
                <a:effectLst/>
                <a:latin typeface="Roober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https://github.com/Themvp07/DigiContent-ETHGlobalParis</a:t>
            </a:r>
            <a:endParaRPr lang="en-US" sz="2000" b="0" i="0" dirty="0">
              <a:solidFill>
                <a:srgbClr val="FFFF00"/>
              </a:solidFill>
              <a:effectLst/>
              <a:latin typeface="Roobert"/>
            </a:endParaRPr>
          </a:p>
          <a:p>
            <a:endParaRPr lang="es-ES" sz="2000" b="1" dirty="0">
              <a:solidFill>
                <a:schemeClr val="bg1"/>
              </a:solidFill>
            </a:endParaRPr>
          </a:p>
        </p:txBody>
      </p:sp>
      <p:pic>
        <p:nvPicPr>
          <p:cNvPr id="10" name="Picture 2" descr="FileCoin Crypto Logo PNG File - PNG All">
            <a:extLst>
              <a:ext uri="{FF2B5EF4-FFF2-40B4-BE49-F238E27FC236}">
                <a16:creationId xmlns:a16="http://schemas.microsoft.com/office/drawing/2014/main" id="{0899DB37-2B66-FB7C-0B70-C8E1DF459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460" y="5835798"/>
            <a:ext cx="1623439" cy="4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n 10" descr="Icono&#10;&#10;Descripción generada automáticamente">
            <a:extLst>
              <a:ext uri="{FF2B5EF4-FFF2-40B4-BE49-F238E27FC236}">
                <a16:creationId xmlns:a16="http://schemas.microsoft.com/office/drawing/2014/main" id="{4755763F-B88B-D0C8-CBA5-4394135BE9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4808" y="5699570"/>
            <a:ext cx="505632" cy="505632"/>
          </a:xfrm>
          <a:prstGeom prst="rect">
            <a:avLst/>
          </a:prstGeom>
        </p:spPr>
      </p:pic>
      <p:sp>
        <p:nvSpPr>
          <p:cNvPr id="12" name="Marcador de texto 4">
            <a:extLst>
              <a:ext uri="{FF2B5EF4-FFF2-40B4-BE49-F238E27FC236}">
                <a16:creationId xmlns:a16="http://schemas.microsoft.com/office/drawing/2014/main" id="{B9FADC2C-2192-3AD7-6A82-63104BE99E2A}"/>
              </a:ext>
            </a:extLst>
          </p:cNvPr>
          <p:cNvSpPr txBox="1">
            <a:spLocks/>
          </p:cNvSpPr>
          <p:nvPr/>
        </p:nvSpPr>
        <p:spPr>
          <a:xfrm>
            <a:off x="8000440" y="5699570"/>
            <a:ext cx="1993124" cy="47284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600" kern="1200" noProof="0" dirty="0" smtClean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600" kern="1200" noProof="0" dirty="0" smtClean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noProof="0" dirty="0" smtClean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noProof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noProof="0" dirty="0" smtClean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noProof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ctr">
              <a:buNone/>
            </a:pPr>
            <a:r>
              <a:rPr lang="es-ES" sz="2800" dirty="0">
                <a:solidFill>
                  <a:schemeClr val="bg1"/>
                </a:solidFill>
                <a:latin typeface="+mn-lt"/>
                <a:cs typeface="Cascadia Code" panose="020B0609020000020004" pitchFamily="49" charset="0"/>
              </a:rPr>
              <a:t>@simonxpe</a:t>
            </a:r>
            <a:endParaRPr lang="es-ES" sz="2800" b="1" dirty="0">
              <a:solidFill>
                <a:schemeClr val="bg1"/>
              </a:solidFill>
              <a:latin typeface="+mn-lt"/>
              <a:cs typeface="Cascadia Code" panose="020B0609020000020004" pitchFamily="49" charset="0"/>
            </a:endParaRPr>
          </a:p>
        </p:txBody>
      </p:sp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8980730C-70E8-B8B2-7AEC-F665D0D5F8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534" y="5810803"/>
            <a:ext cx="1643319" cy="50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91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592</Words>
  <Application>Microsoft Office PowerPoint</Application>
  <PresentationFormat>Panorámica</PresentationFormat>
  <Paragraphs>68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Roobert</vt:lpstr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Simon Jose Leon Lopez</dc:creator>
  <cp:lastModifiedBy>Simon Jose Leon Lopez</cp:lastModifiedBy>
  <cp:revision>3</cp:revision>
  <dcterms:created xsi:type="dcterms:W3CDTF">2023-07-22T11:15:02Z</dcterms:created>
  <dcterms:modified xsi:type="dcterms:W3CDTF">2023-07-23T10:12:51Z</dcterms:modified>
</cp:coreProperties>
</file>

<file path=docProps/thumbnail.jpeg>
</file>